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1" r:id="rId3"/>
    <p:sldId id="272" r:id="rId4"/>
    <p:sldId id="273" r:id="rId5"/>
    <p:sldId id="278" r:id="rId6"/>
    <p:sldId id="279" r:id="rId7"/>
    <p:sldId id="280" r:id="rId8"/>
    <p:sldId id="295" r:id="rId9"/>
    <p:sldId id="296" r:id="rId10"/>
    <p:sldId id="298" r:id="rId11"/>
    <p:sldId id="299" r:id="rId12"/>
    <p:sldId id="300" r:id="rId13"/>
    <p:sldId id="301" r:id="rId14"/>
    <p:sldId id="302" r:id="rId15"/>
    <p:sldId id="303" r:id="rId16"/>
    <p:sldId id="305" r:id="rId17"/>
    <p:sldId id="30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10" y="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B02C2-F5E2-49BC-A4E8-D1BFE0C1226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1540D-D636-404F-82FF-00C32F3F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24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28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815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36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338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43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96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779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108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20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34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95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1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76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03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756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55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0CA49-49AD-4091-88BC-715851493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BF06D-BAD4-42BC-A2F8-CD5F25520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CD031-83F0-4D04-AE45-F8120F96E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50CC-B708-4C18-9BD5-FEC4A326CFF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27A1E-BDF9-45AA-9B23-FE5E47476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85F69-E336-4068-8591-F0DDC4F9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56AD-CCAE-4AB4-BA3D-FF22D7921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39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B8419-D19F-41B3-966A-FD4B9CF2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B22BAE-76C6-4797-B4D5-F25BF739F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2E0FE-8A07-4F62-935D-EBEF425D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50CC-B708-4C18-9BD5-FEC4A326CFF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2331B-023C-42F6-B19B-2BE37B51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6D9FF-F5D5-4A75-84A8-C2E4C434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56AD-CCAE-4AB4-BA3D-FF22D7921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78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C5ECEB-380B-43F7-BF22-4F90043DC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21428-06CC-470B-9EEA-A1166E995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D1705-4996-4397-87F5-DBB5C643A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50CC-B708-4C18-9BD5-FEC4A326CFF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6F740-A462-4970-9AAA-C41CD622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02CA2-E51B-490E-8178-01729841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56AD-CCAE-4AB4-BA3D-FF22D7921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5E27-505D-4742-A286-AF40FDB37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DC812-D2E6-4387-BC9F-F93C1F00C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B353D-2BCD-4843-BC69-984C5B69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50CC-B708-4C18-9BD5-FEC4A326CFF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FDA7F-8DEC-4C59-BAE5-EB22B89D4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A3EAA-F695-4CB5-94E1-DDE7928C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56AD-CCAE-4AB4-BA3D-FF22D7921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73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BCD5-D1F6-45E8-9F54-C135C345A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E63FC-7F38-456A-ABF9-6BFA58328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91191-F1EB-48E0-A800-2FFA03697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50CC-B708-4C18-9BD5-FEC4A326CFF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3DF0F-4A1D-4D7C-971B-0A4A2E262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2DF80-B461-45BA-9CCC-726E09430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56AD-CCAE-4AB4-BA3D-FF22D7921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8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7D17-850F-4C62-B0D7-CAF61D694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C0831-6BD4-4B8C-AC6D-4B613672B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188D1-09CF-4B46-9F06-0CBFC81FA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22DC7-A3C8-4732-8E6A-348A14DFF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50CC-B708-4C18-9BD5-FEC4A326CFF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A876C-AE93-4D82-B4D8-C4398E8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68806-B629-4203-8651-34D436345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56AD-CCAE-4AB4-BA3D-FF22D7921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0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E195-E815-45EC-BAB3-D68F40790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96206-E7C2-451F-83C8-A297982D5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9D378-FC2B-4985-B07D-160B99231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6E1822-AFBE-48D8-902E-FCBA67E5A5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AE2708-E902-4CE2-945F-27190EB2F4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CBCD58-B7EB-433F-9D63-0A160178B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50CC-B708-4C18-9BD5-FEC4A326CFF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3EAC7-CD20-48A7-B805-98B62CFD3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7A9897-C59A-44D3-8808-78C8FE57C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56AD-CCAE-4AB4-BA3D-FF22D7921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4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9D4FB-5BF0-4ADF-8538-EE0CCFA81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99633-E838-4FA2-86BE-10FCCA2DB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50CC-B708-4C18-9BD5-FEC4A326CFF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BE29D-B576-43EA-B695-123268B41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07FE57-6F66-4402-858B-775129F3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56AD-CCAE-4AB4-BA3D-FF22D7921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57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8C23F6-465D-4566-815D-437EEFE30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50CC-B708-4C18-9BD5-FEC4A326CFF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3CB9B5-2A75-4DD5-A8D4-CB5F2F550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2B485-BFC9-454B-A47E-D2F03758E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56AD-CCAE-4AB4-BA3D-FF22D7921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4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10DE8-8C3D-4BA6-B8A5-1446C879F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9E9A4-9B91-4B3E-AB58-C8ED213ED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13132-CCF9-4609-970F-D50DEA6F8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D2CA3-02AB-4083-B287-20C974934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50CC-B708-4C18-9BD5-FEC4A326CFF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BBD69-3064-4C55-A07C-3D6272EED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3C50C-19EC-4BC5-AAE4-40FD4970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56AD-CCAE-4AB4-BA3D-FF22D7921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7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FBC61-D1D7-4A9C-B4B2-2F953E49A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E1EF07-3D04-4707-88BA-8F7EC497BF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62BE6-F0ED-47E4-9A6D-F6B0E7C6A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1309C-AD37-45AC-BDAB-4B5FDB6C2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50CC-B708-4C18-9BD5-FEC4A326CFF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F361B-1CCB-4DD0-BAC5-AA23FC98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09A6F-1F2C-4ACA-8D32-0DD4158BC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56AD-CCAE-4AB4-BA3D-FF22D7921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97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5287D-188E-42E1-B084-5F37D4C3B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BFB3F-E42E-45DE-99F7-4930936B5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255AE-EBEF-4454-9E07-E87F908A1C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50CC-B708-4C18-9BD5-FEC4A326CFF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758EA-5569-4888-919A-B5284B720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3BBEC-6E63-4F5E-9681-2A5E461DE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F56AD-CCAE-4AB4-BA3D-FF22D7921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4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12.png"/><Relationship Id="rId4" Type="http://schemas.openxmlformats.org/officeDocument/2006/relationships/image" Target="../media/image2.jpe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15.png"/><Relationship Id="rId5" Type="http://schemas.openxmlformats.org/officeDocument/2006/relationships/image" Target="../media/image3.jpeg"/><Relationship Id="rId10" Type="http://schemas.openxmlformats.org/officeDocument/2006/relationships/image" Target="../media/image14.png"/><Relationship Id="rId4" Type="http://schemas.openxmlformats.org/officeDocument/2006/relationships/image" Target="../media/image2.jpe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13.png"/><Relationship Id="rId4" Type="http://schemas.openxmlformats.org/officeDocument/2006/relationships/image" Target="../media/image2.jpe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gif"/><Relationship Id="rId4" Type="http://schemas.openxmlformats.org/officeDocument/2006/relationships/image" Target="../media/image2.jpeg"/><Relationship Id="rId9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gif"/><Relationship Id="rId4" Type="http://schemas.openxmlformats.org/officeDocument/2006/relationships/image" Target="../media/image2.jpeg"/><Relationship Id="rId9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10.png"/><Relationship Id="rId4" Type="http://schemas.openxmlformats.org/officeDocument/2006/relationships/image" Target="../media/image2.jpe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12.png"/><Relationship Id="rId4" Type="http://schemas.openxmlformats.org/officeDocument/2006/relationships/image" Target="../media/image2.jpe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9AD6-D52B-419E-B02E-861113E19C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ECC20D-9A9B-41B0-9246-937AA3034D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74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How to build a safe path to AI in Healthcare | CIO">
            <a:extLst>
              <a:ext uri="{FF2B5EF4-FFF2-40B4-BE49-F238E27FC236}">
                <a16:creationId xmlns:a16="http://schemas.microsoft.com/office/drawing/2014/main" id="{F971B284-F510-4731-8E7C-6D08F66A9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0" t="927" b="20857"/>
          <a:stretch>
            <a:fillRect/>
          </a:stretch>
        </p:blipFill>
        <p:spPr bwMode="auto">
          <a:xfrm rot="8992783">
            <a:off x="-852981" y="888709"/>
            <a:ext cx="1899002" cy="1443736"/>
          </a:xfrm>
          <a:custGeom>
            <a:avLst/>
            <a:gdLst>
              <a:gd name="connsiteX0" fmla="*/ 624453 w 1899002"/>
              <a:gd name="connsiteY0" fmla="*/ 0 h 1443736"/>
              <a:gd name="connsiteX1" fmla="*/ 677688 w 1899002"/>
              <a:gd name="connsiteY1" fmla="*/ 86834 h 1443736"/>
              <a:gd name="connsiteX2" fmla="*/ 1748412 w 1899002"/>
              <a:gd name="connsiteY2" fmla="*/ 722792 h 1443736"/>
              <a:gd name="connsiteX3" fmla="*/ 1899002 w 1899002"/>
              <a:gd name="connsiteY3" fmla="*/ 730328 h 1443736"/>
              <a:gd name="connsiteX4" fmla="*/ 1899002 w 1899002"/>
              <a:gd name="connsiteY4" fmla="*/ 1443736 h 1443736"/>
              <a:gd name="connsiteX5" fmla="*/ 0 w 1899002"/>
              <a:gd name="connsiteY5" fmla="*/ 357266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624453" y="0"/>
                </a:moveTo>
                <a:lnTo>
                  <a:pt x="677688" y="86834"/>
                </a:lnTo>
                <a:cubicBezTo>
                  <a:pt x="915902" y="436249"/>
                  <a:pt x="1302795" y="677947"/>
                  <a:pt x="1748412" y="722792"/>
                </a:cubicBezTo>
                <a:lnTo>
                  <a:pt x="1899002" y="730328"/>
                </a:lnTo>
                <a:lnTo>
                  <a:pt x="1899002" y="1443736"/>
                </a:lnTo>
                <a:cubicBezTo>
                  <a:pt x="1115598" y="1443736"/>
                  <a:pt x="391702" y="1029576"/>
                  <a:pt x="0" y="3572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kin-Like Computing Chip Examines Health Data With Brain-Mimicking AI |  OnlyMyHealth">
            <a:extLst>
              <a:ext uri="{FF2B5EF4-FFF2-40B4-BE49-F238E27FC236}">
                <a16:creationId xmlns:a16="http://schemas.microsoft.com/office/drawing/2014/main" id="{8EFD24BD-5F4D-4A50-8FEB-26D70C69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5" r="52266" b="4495"/>
          <a:stretch>
            <a:fillRect/>
          </a:stretch>
        </p:blipFill>
        <p:spPr bwMode="auto">
          <a:xfrm rot="8992783">
            <a:off x="1054794" y="1431255"/>
            <a:ext cx="918231" cy="2075262"/>
          </a:xfrm>
          <a:custGeom>
            <a:avLst/>
            <a:gdLst>
              <a:gd name="connsiteX0" fmla="*/ 245271 w 918231"/>
              <a:gd name="connsiteY0" fmla="*/ 0 h 2075262"/>
              <a:gd name="connsiteX1" fmla="*/ 464507 w 918231"/>
              <a:gd name="connsiteY1" fmla="*/ 0 h 2075262"/>
              <a:gd name="connsiteX2" fmla="*/ 918231 w 918231"/>
              <a:gd name="connsiteY2" fmla="*/ 259588 h 2075262"/>
              <a:gd name="connsiteX3" fmla="*/ 897690 w 918231"/>
              <a:gd name="connsiteY3" fmla="*/ 293093 h 2075262"/>
              <a:gd name="connsiteX4" fmla="*/ 719924 w 918231"/>
              <a:gd name="connsiteY4" fmla="*/ 988793 h 2075262"/>
              <a:gd name="connsiteX5" fmla="*/ 897690 w 918231"/>
              <a:gd name="connsiteY5" fmla="*/ 1684492 h 2075262"/>
              <a:gd name="connsiteX6" fmla="*/ 918230 w 918231"/>
              <a:gd name="connsiteY6" fmla="*/ 1717996 h 2075262"/>
              <a:gd name="connsiteX7" fmla="*/ 293777 w 918231"/>
              <a:gd name="connsiteY7" fmla="*/ 2075262 h 2075262"/>
              <a:gd name="connsiteX8" fmla="*/ 165250 w 918231"/>
              <a:gd name="connsiteY8" fmla="*/ 161141 h 207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8231" h="2075262">
                <a:moveTo>
                  <a:pt x="245271" y="0"/>
                </a:moveTo>
                <a:lnTo>
                  <a:pt x="464507" y="0"/>
                </a:lnTo>
                <a:lnTo>
                  <a:pt x="918231" y="259588"/>
                </a:lnTo>
                <a:lnTo>
                  <a:pt x="897690" y="293093"/>
                </a:lnTo>
                <a:cubicBezTo>
                  <a:pt x="784321" y="499899"/>
                  <a:pt x="719924" y="736894"/>
                  <a:pt x="719924" y="988793"/>
                </a:cubicBezTo>
                <a:cubicBezTo>
                  <a:pt x="719924" y="1240692"/>
                  <a:pt x="784321" y="1477686"/>
                  <a:pt x="897690" y="1684492"/>
                </a:cubicBezTo>
                <a:lnTo>
                  <a:pt x="918230" y="1717996"/>
                </a:lnTo>
                <a:lnTo>
                  <a:pt x="293777" y="2075262"/>
                </a:lnTo>
                <a:cubicBezTo>
                  <a:pt x="-48963" y="1486991"/>
                  <a:pt x="-91805" y="779274"/>
                  <a:pt x="165250" y="16114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I in Healthcare: How to use retinal images to prevent vision loss">
            <a:extLst>
              <a:ext uri="{FF2B5EF4-FFF2-40B4-BE49-F238E27FC236}">
                <a16:creationId xmlns:a16="http://schemas.microsoft.com/office/drawing/2014/main" id="{540B9F7C-BB39-4DED-B9A1-3532B1DCE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2471" r="2443" b="4823"/>
          <a:stretch>
            <a:fillRect/>
          </a:stretch>
        </p:blipFill>
        <p:spPr bwMode="auto">
          <a:xfrm rot="6312603">
            <a:off x="445758" y="3765122"/>
            <a:ext cx="2114326" cy="1144841"/>
          </a:xfrm>
          <a:custGeom>
            <a:avLst/>
            <a:gdLst>
              <a:gd name="connsiteX0" fmla="*/ 2114326 w 2114326"/>
              <a:gd name="connsiteY0" fmla="*/ 637483 h 1144841"/>
              <a:gd name="connsiteX1" fmla="*/ 1612785 w 2114326"/>
              <a:gd name="connsiteY1" fmla="*/ 1144841 h 1144841"/>
              <a:gd name="connsiteX2" fmla="*/ 1500392 w 2114326"/>
              <a:gd name="connsiteY2" fmla="*/ 1044332 h 1144841"/>
              <a:gd name="connsiteX3" fmla="*/ 291833 w 2114326"/>
              <a:gd name="connsiteY3" fmla="*/ 743869 h 1144841"/>
              <a:gd name="connsiteX4" fmla="*/ 192930 w 2114326"/>
              <a:gd name="connsiteY4" fmla="*/ 768198 h 1144841"/>
              <a:gd name="connsiteX5" fmla="*/ 0 w 2114326"/>
              <a:gd name="connsiteY5" fmla="*/ 75117 h 1144841"/>
              <a:gd name="connsiteX6" fmla="*/ 2114326 w 2114326"/>
              <a:gd name="connsiteY6" fmla="*/ 637483 h 114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4326" h="1144841">
                <a:moveTo>
                  <a:pt x="2114326" y="637483"/>
                </a:moveTo>
                <a:lnTo>
                  <a:pt x="1612785" y="1144841"/>
                </a:lnTo>
                <a:lnTo>
                  <a:pt x="1500392" y="1044332"/>
                </a:lnTo>
                <a:cubicBezTo>
                  <a:pt x="1151954" y="762949"/>
                  <a:pt x="706889" y="662845"/>
                  <a:pt x="291833" y="743869"/>
                </a:cubicBezTo>
                <a:lnTo>
                  <a:pt x="192930" y="768198"/>
                </a:lnTo>
                <a:lnTo>
                  <a:pt x="0" y="75117"/>
                </a:lnTo>
                <a:cubicBezTo>
                  <a:pt x="751214" y="-127636"/>
                  <a:pt x="1557191" y="86736"/>
                  <a:pt x="2114326" y="6374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What is Artificial Intelligence (AI) and Why People Should Learn About it -  UCF Business Incubation Program - University of Central Florida">
            <a:extLst>
              <a:ext uri="{FF2B5EF4-FFF2-40B4-BE49-F238E27FC236}">
                <a16:creationId xmlns:a16="http://schemas.microsoft.com/office/drawing/2014/main" id="{272710F2-65FF-469B-9E94-59D449EB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3" b="23821"/>
          <a:stretch>
            <a:fillRect/>
          </a:stretch>
        </p:blipFill>
        <p:spPr bwMode="auto">
          <a:xfrm rot="14392783">
            <a:off x="-2643757" y="3857605"/>
            <a:ext cx="2138515" cy="918230"/>
          </a:xfrm>
          <a:custGeom>
            <a:avLst/>
            <a:gdLst>
              <a:gd name="connsiteX0" fmla="*/ 0 w 2138515"/>
              <a:gd name="connsiteY0" fmla="*/ 324438 h 918230"/>
              <a:gd name="connsiteX1" fmla="*/ 0 w 2138515"/>
              <a:gd name="connsiteY1" fmla="*/ 284329 h 918230"/>
              <a:gd name="connsiteX2" fmla="*/ 110269 w 2138515"/>
              <a:gd name="connsiteY2" fmla="*/ 224924 h 918230"/>
              <a:gd name="connsiteX3" fmla="*/ 2027590 w 2138515"/>
              <a:gd name="connsiteY3" fmla="*/ 224924 h 918230"/>
              <a:gd name="connsiteX4" fmla="*/ 2138515 w 2138515"/>
              <a:gd name="connsiteY4" fmla="*/ 284682 h 918230"/>
              <a:gd name="connsiteX5" fmla="*/ 2138515 w 2138515"/>
              <a:gd name="connsiteY5" fmla="*/ 323291 h 918230"/>
              <a:gd name="connsiteX6" fmla="*/ 1798134 w 2138515"/>
              <a:gd name="connsiteY6" fmla="*/ 918229 h 918230"/>
              <a:gd name="connsiteX7" fmla="*/ 1764630 w 2138515"/>
              <a:gd name="connsiteY7" fmla="*/ 897688 h 918230"/>
              <a:gd name="connsiteX8" fmla="*/ 1068931 w 2138515"/>
              <a:gd name="connsiteY8" fmla="*/ 719923 h 918230"/>
              <a:gd name="connsiteX9" fmla="*/ 373231 w 2138515"/>
              <a:gd name="connsiteY9" fmla="*/ 897688 h 918230"/>
              <a:gd name="connsiteX10" fmla="*/ 339725 w 2138515"/>
              <a:gd name="connsiteY10" fmla="*/ 918230 h 91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38515" h="918230">
                <a:moveTo>
                  <a:pt x="0" y="324438"/>
                </a:moveTo>
                <a:lnTo>
                  <a:pt x="0" y="284329"/>
                </a:lnTo>
                <a:lnTo>
                  <a:pt x="110269" y="224924"/>
                </a:lnTo>
                <a:cubicBezTo>
                  <a:pt x="714538" y="-74974"/>
                  <a:pt x="1423321" y="-74974"/>
                  <a:pt x="2027590" y="224924"/>
                </a:cubicBezTo>
                <a:lnTo>
                  <a:pt x="2138515" y="284682"/>
                </a:lnTo>
                <a:lnTo>
                  <a:pt x="2138515" y="323291"/>
                </a:lnTo>
                <a:lnTo>
                  <a:pt x="1798134" y="918229"/>
                </a:lnTo>
                <a:lnTo>
                  <a:pt x="1764630" y="897688"/>
                </a:lnTo>
                <a:cubicBezTo>
                  <a:pt x="1557824" y="784320"/>
                  <a:pt x="1320830" y="719923"/>
                  <a:pt x="1068931" y="719923"/>
                </a:cubicBezTo>
                <a:cubicBezTo>
                  <a:pt x="817032" y="719923"/>
                  <a:pt x="580037" y="784320"/>
                  <a:pt x="373231" y="897688"/>
                </a:cubicBezTo>
                <a:lnTo>
                  <a:pt x="339725" y="9182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rtificial intelligence in eyecare: how do we ensure new technologies truly  benefit our patients? | Eye News">
            <a:extLst>
              <a:ext uri="{FF2B5EF4-FFF2-40B4-BE49-F238E27FC236}">
                <a16:creationId xmlns:a16="http://schemas.microsoft.com/office/drawing/2014/main" id="{D79141F6-D50B-4113-B1F6-451190CC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8644" b="23102"/>
          <a:stretch>
            <a:fillRect/>
          </a:stretch>
        </p:blipFill>
        <p:spPr bwMode="auto">
          <a:xfrm rot="8992783">
            <a:off x="-2557788" y="1877758"/>
            <a:ext cx="1899002" cy="1443736"/>
          </a:xfrm>
          <a:custGeom>
            <a:avLst/>
            <a:gdLst>
              <a:gd name="connsiteX0" fmla="*/ 1274551 w 1899002"/>
              <a:gd name="connsiteY0" fmla="*/ 0 h 1443736"/>
              <a:gd name="connsiteX1" fmla="*/ 1899002 w 1899002"/>
              <a:gd name="connsiteY1" fmla="*/ 357266 h 1443736"/>
              <a:gd name="connsiteX2" fmla="*/ 0 w 1899002"/>
              <a:gd name="connsiteY2" fmla="*/ 1443736 h 1443736"/>
              <a:gd name="connsiteX3" fmla="*/ 0 w 1899002"/>
              <a:gd name="connsiteY3" fmla="*/ 730328 h 1443736"/>
              <a:gd name="connsiteX4" fmla="*/ 1 w 1899002"/>
              <a:gd name="connsiteY4" fmla="*/ 730328 h 1443736"/>
              <a:gd name="connsiteX5" fmla="*/ 1221316 w 1899002"/>
              <a:gd name="connsiteY5" fmla="*/ 86834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1274551" y="0"/>
                </a:moveTo>
                <a:lnTo>
                  <a:pt x="1899002" y="357266"/>
                </a:lnTo>
                <a:cubicBezTo>
                  <a:pt x="1507300" y="1029576"/>
                  <a:pt x="783404" y="1443736"/>
                  <a:pt x="0" y="1443736"/>
                </a:cubicBezTo>
                <a:lnTo>
                  <a:pt x="0" y="730328"/>
                </a:lnTo>
                <a:lnTo>
                  <a:pt x="1" y="730328"/>
                </a:lnTo>
                <a:cubicBezTo>
                  <a:pt x="508398" y="730328"/>
                  <a:pt x="956634" y="475072"/>
                  <a:pt x="1221316" y="8683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Groundbreaking AI Technology Uses People's Eye Movements to Predict Their  Decisions | Smith School">
            <a:extLst>
              <a:ext uri="{FF2B5EF4-FFF2-40B4-BE49-F238E27FC236}">
                <a16:creationId xmlns:a16="http://schemas.microsoft.com/office/drawing/2014/main" id="{105345CA-75C0-41CE-B846-9D17F0A5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r="5690"/>
          <a:stretch>
            <a:fillRect/>
          </a:stretch>
        </p:blipFill>
        <p:spPr bwMode="auto">
          <a:xfrm rot="8992783">
            <a:off x="-1032477" y="4506912"/>
            <a:ext cx="1899002" cy="1443736"/>
          </a:xfrm>
          <a:custGeom>
            <a:avLst/>
            <a:gdLst>
              <a:gd name="connsiteX0" fmla="*/ 0 w 1899002"/>
              <a:gd name="connsiteY0" fmla="*/ 0 h 1443736"/>
              <a:gd name="connsiteX1" fmla="*/ 1899002 w 1899002"/>
              <a:gd name="connsiteY1" fmla="*/ 1086470 h 1443736"/>
              <a:gd name="connsiteX2" fmla="*/ 1274550 w 1899002"/>
              <a:gd name="connsiteY2" fmla="*/ 1443736 h 1443736"/>
              <a:gd name="connsiteX3" fmla="*/ 1221316 w 1899002"/>
              <a:gd name="connsiteY3" fmla="*/ 1356904 h 1443736"/>
              <a:gd name="connsiteX4" fmla="*/ 1 w 1899002"/>
              <a:gd name="connsiteY4" fmla="*/ 713411 h 1443736"/>
              <a:gd name="connsiteX5" fmla="*/ 0 w 1899002"/>
              <a:gd name="connsiteY5" fmla="*/ 713411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0" y="0"/>
                </a:moveTo>
                <a:cubicBezTo>
                  <a:pt x="783404" y="0"/>
                  <a:pt x="1507301" y="414161"/>
                  <a:pt x="1899002" y="1086470"/>
                </a:cubicBezTo>
                <a:lnTo>
                  <a:pt x="1274550" y="1443736"/>
                </a:lnTo>
                <a:lnTo>
                  <a:pt x="1221316" y="1356904"/>
                </a:lnTo>
                <a:cubicBezTo>
                  <a:pt x="956634" y="968667"/>
                  <a:pt x="508398" y="713411"/>
                  <a:pt x="1" y="713411"/>
                </a:cubicBezTo>
                <a:lnTo>
                  <a:pt x="0" y="7134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FD5A9-FE72-4518-A9AF-80D46F9383D4}"/>
              </a:ext>
            </a:extLst>
          </p:cNvPr>
          <p:cNvSpPr txBox="1"/>
          <p:nvPr/>
        </p:nvSpPr>
        <p:spPr>
          <a:xfrm>
            <a:off x="-32392" y="3051292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2B45F9-9D51-41E0-92BB-B8821A113E81}"/>
              </a:ext>
            </a:extLst>
          </p:cNvPr>
          <p:cNvGrpSpPr/>
          <p:nvPr/>
        </p:nvGrpSpPr>
        <p:grpSpPr>
          <a:xfrm>
            <a:off x="799599" y="1314497"/>
            <a:ext cx="8212727" cy="792875"/>
            <a:chOff x="799599" y="1314497"/>
            <a:chExt cx="8212727" cy="7928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053F413-0B19-400B-AB0D-17EA8549E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599" y="1318565"/>
              <a:ext cx="445815" cy="78880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83CCFC-8A80-4B9E-B650-D6DFFCE58656}"/>
                </a:ext>
              </a:extLst>
            </p:cNvPr>
            <p:cNvCxnSpPr>
              <a:cxnSpLocks/>
            </p:cNvCxnSpPr>
            <p:nvPr/>
          </p:nvCxnSpPr>
          <p:spPr>
            <a:xfrm>
              <a:off x="1245414" y="1314497"/>
              <a:ext cx="7766912" cy="4068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222A3F-217D-41AF-869A-77006404F93F}"/>
              </a:ext>
            </a:extLst>
          </p:cNvPr>
          <p:cNvSpPr txBox="1"/>
          <p:nvPr/>
        </p:nvSpPr>
        <p:spPr>
          <a:xfrm>
            <a:off x="6262855" y="534593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04. Methods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2AC6E-4898-40F7-B290-7E398FD3BE15}"/>
              </a:ext>
            </a:extLst>
          </p:cNvPr>
          <p:cNvSpPr txBox="1"/>
          <p:nvPr/>
        </p:nvSpPr>
        <p:spPr>
          <a:xfrm>
            <a:off x="2685722" y="1478885"/>
            <a:ext cx="7231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First Submission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02D21F-630C-4C11-88E0-6F79DB9FD7AF}"/>
              </a:ext>
            </a:extLst>
          </p:cNvPr>
          <p:cNvSpPr txBox="1"/>
          <p:nvPr/>
        </p:nvSpPr>
        <p:spPr>
          <a:xfrm>
            <a:off x="2878393" y="1848217"/>
            <a:ext cx="7231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Model : </a:t>
            </a:r>
            <a:r>
              <a:rPr lang="en-US" sz="1600" dirty="0"/>
              <a:t>resnet101</a:t>
            </a:r>
          </a:p>
        </p:txBody>
      </p:sp>
      <p:pic>
        <p:nvPicPr>
          <p:cNvPr id="5124" name="Picture 4" descr="Original architecture of ResNet 101 deep learning model">
            <a:extLst>
              <a:ext uri="{FF2B5EF4-FFF2-40B4-BE49-F238E27FC236}">
                <a16:creationId xmlns:a16="http://schemas.microsoft.com/office/drawing/2014/main" id="{441B44A2-2194-4C5C-9DB9-79A65F955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029" y="2292970"/>
            <a:ext cx="8651990" cy="151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450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How to build a safe path to AI in Healthcare | CIO">
            <a:extLst>
              <a:ext uri="{FF2B5EF4-FFF2-40B4-BE49-F238E27FC236}">
                <a16:creationId xmlns:a16="http://schemas.microsoft.com/office/drawing/2014/main" id="{F971B284-F510-4731-8E7C-6D08F66A9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0" t="927" b="20857"/>
          <a:stretch>
            <a:fillRect/>
          </a:stretch>
        </p:blipFill>
        <p:spPr bwMode="auto">
          <a:xfrm rot="8992783">
            <a:off x="-852981" y="888709"/>
            <a:ext cx="1899002" cy="1443736"/>
          </a:xfrm>
          <a:custGeom>
            <a:avLst/>
            <a:gdLst>
              <a:gd name="connsiteX0" fmla="*/ 624453 w 1899002"/>
              <a:gd name="connsiteY0" fmla="*/ 0 h 1443736"/>
              <a:gd name="connsiteX1" fmla="*/ 677688 w 1899002"/>
              <a:gd name="connsiteY1" fmla="*/ 86834 h 1443736"/>
              <a:gd name="connsiteX2" fmla="*/ 1748412 w 1899002"/>
              <a:gd name="connsiteY2" fmla="*/ 722792 h 1443736"/>
              <a:gd name="connsiteX3" fmla="*/ 1899002 w 1899002"/>
              <a:gd name="connsiteY3" fmla="*/ 730328 h 1443736"/>
              <a:gd name="connsiteX4" fmla="*/ 1899002 w 1899002"/>
              <a:gd name="connsiteY4" fmla="*/ 1443736 h 1443736"/>
              <a:gd name="connsiteX5" fmla="*/ 0 w 1899002"/>
              <a:gd name="connsiteY5" fmla="*/ 357266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624453" y="0"/>
                </a:moveTo>
                <a:lnTo>
                  <a:pt x="677688" y="86834"/>
                </a:lnTo>
                <a:cubicBezTo>
                  <a:pt x="915902" y="436249"/>
                  <a:pt x="1302795" y="677947"/>
                  <a:pt x="1748412" y="722792"/>
                </a:cubicBezTo>
                <a:lnTo>
                  <a:pt x="1899002" y="730328"/>
                </a:lnTo>
                <a:lnTo>
                  <a:pt x="1899002" y="1443736"/>
                </a:lnTo>
                <a:cubicBezTo>
                  <a:pt x="1115598" y="1443736"/>
                  <a:pt x="391702" y="1029576"/>
                  <a:pt x="0" y="3572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kin-Like Computing Chip Examines Health Data With Brain-Mimicking AI |  OnlyMyHealth">
            <a:extLst>
              <a:ext uri="{FF2B5EF4-FFF2-40B4-BE49-F238E27FC236}">
                <a16:creationId xmlns:a16="http://schemas.microsoft.com/office/drawing/2014/main" id="{8EFD24BD-5F4D-4A50-8FEB-26D70C69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5" r="52266" b="4495"/>
          <a:stretch>
            <a:fillRect/>
          </a:stretch>
        </p:blipFill>
        <p:spPr bwMode="auto">
          <a:xfrm rot="8992783">
            <a:off x="1054794" y="1431255"/>
            <a:ext cx="918231" cy="2075262"/>
          </a:xfrm>
          <a:custGeom>
            <a:avLst/>
            <a:gdLst>
              <a:gd name="connsiteX0" fmla="*/ 245271 w 918231"/>
              <a:gd name="connsiteY0" fmla="*/ 0 h 2075262"/>
              <a:gd name="connsiteX1" fmla="*/ 464507 w 918231"/>
              <a:gd name="connsiteY1" fmla="*/ 0 h 2075262"/>
              <a:gd name="connsiteX2" fmla="*/ 918231 w 918231"/>
              <a:gd name="connsiteY2" fmla="*/ 259588 h 2075262"/>
              <a:gd name="connsiteX3" fmla="*/ 897690 w 918231"/>
              <a:gd name="connsiteY3" fmla="*/ 293093 h 2075262"/>
              <a:gd name="connsiteX4" fmla="*/ 719924 w 918231"/>
              <a:gd name="connsiteY4" fmla="*/ 988793 h 2075262"/>
              <a:gd name="connsiteX5" fmla="*/ 897690 w 918231"/>
              <a:gd name="connsiteY5" fmla="*/ 1684492 h 2075262"/>
              <a:gd name="connsiteX6" fmla="*/ 918230 w 918231"/>
              <a:gd name="connsiteY6" fmla="*/ 1717996 h 2075262"/>
              <a:gd name="connsiteX7" fmla="*/ 293777 w 918231"/>
              <a:gd name="connsiteY7" fmla="*/ 2075262 h 2075262"/>
              <a:gd name="connsiteX8" fmla="*/ 165250 w 918231"/>
              <a:gd name="connsiteY8" fmla="*/ 161141 h 207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8231" h="2075262">
                <a:moveTo>
                  <a:pt x="245271" y="0"/>
                </a:moveTo>
                <a:lnTo>
                  <a:pt x="464507" y="0"/>
                </a:lnTo>
                <a:lnTo>
                  <a:pt x="918231" y="259588"/>
                </a:lnTo>
                <a:lnTo>
                  <a:pt x="897690" y="293093"/>
                </a:lnTo>
                <a:cubicBezTo>
                  <a:pt x="784321" y="499899"/>
                  <a:pt x="719924" y="736894"/>
                  <a:pt x="719924" y="988793"/>
                </a:cubicBezTo>
                <a:cubicBezTo>
                  <a:pt x="719924" y="1240692"/>
                  <a:pt x="784321" y="1477686"/>
                  <a:pt x="897690" y="1684492"/>
                </a:cubicBezTo>
                <a:lnTo>
                  <a:pt x="918230" y="1717996"/>
                </a:lnTo>
                <a:lnTo>
                  <a:pt x="293777" y="2075262"/>
                </a:lnTo>
                <a:cubicBezTo>
                  <a:pt x="-48963" y="1486991"/>
                  <a:pt x="-91805" y="779274"/>
                  <a:pt x="165250" y="16114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I in Healthcare: How to use retinal images to prevent vision loss">
            <a:extLst>
              <a:ext uri="{FF2B5EF4-FFF2-40B4-BE49-F238E27FC236}">
                <a16:creationId xmlns:a16="http://schemas.microsoft.com/office/drawing/2014/main" id="{540B9F7C-BB39-4DED-B9A1-3532B1DCE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2471" r="2443" b="4823"/>
          <a:stretch>
            <a:fillRect/>
          </a:stretch>
        </p:blipFill>
        <p:spPr bwMode="auto">
          <a:xfrm rot="6312603">
            <a:off x="445758" y="3765122"/>
            <a:ext cx="2114326" cy="1144841"/>
          </a:xfrm>
          <a:custGeom>
            <a:avLst/>
            <a:gdLst>
              <a:gd name="connsiteX0" fmla="*/ 2114326 w 2114326"/>
              <a:gd name="connsiteY0" fmla="*/ 637483 h 1144841"/>
              <a:gd name="connsiteX1" fmla="*/ 1612785 w 2114326"/>
              <a:gd name="connsiteY1" fmla="*/ 1144841 h 1144841"/>
              <a:gd name="connsiteX2" fmla="*/ 1500392 w 2114326"/>
              <a:gd name="connsiteY2" fmla="*/ 1044332 h 1144841"/>
              <a:gd name="connsiteX3" fmla="*/ 291833 w 2114326"/>
              <a:gd name="connsiteY3" fmla="*/ 743869 h 1144841"/>
              <a:gd name="connsiteX4" fmla="*/ 192930 w 2114326"/>
              <a:gd name="connsiteY4" fmla="*/ 768198 h 1144841"/>
              <a:gd name="connsiteX5" fmla="*/ 0 w 2114326"/>
              <a:gd name="connsiteY5" fmla="*/ 75117 h 1144841"/>
              <a:gd name="connsiteX6" fmla="*/ 2114326 w 2114326"/>
              <a:gd name="connsiteY6" fmla="*/ 637483 h 114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4326" h="1144841">
                <a:moveTo>
                  <a:pt x="2114326" y="637483"/>
                </a:moveTo>
                <a:lnTo>
                  <a:pt x="1612785" y="1144841"/>
                </a:lnTo>
                <a:lnTo>
                  <a:pt x="1500392" y="1044332"/>
                </a:lnTo>
                <a:cubicBezTo>
                  <a:pt x="1151954" y="762949"/>
                  <a:pt x="706889" y="662845"/>
                  <a:pt x="291833" y="743869"/>
                </a:cubicBezTo>
                <a:lnTo>
                  <a:pt x="192930" y="768198"/>
                </a:lnTo>
                <a:lnTo>
                  <a:pt x="0" y="75117"/>
                </a:lnTo>
                <a:cubicBezTo>
                  <a:pt x="751214" y="-127636"/>
                  <a:pt x="1557191" y="86736"/>
                  <a:pt x="2114326" y="6374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What is Artificial Intelligence (AI) and Why People Should Learn About it -  UCF Business Incubation Program - University of Central Florida">
            <a:extLst>
              <a:ext uri="{FF2B5EF4-FFF2-40B4-BE49-F238E27FC236}">
                <a16:creationId xmlns:a16="http://schemas.microsoft.com/office/drawing/2014/main" id="{272710F2-65FF-469B-9E94-59D449EB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3" b="23821"/>
          <a:stretch>
            <a:fillRect/>
          </a:stretch>
        </p:blipFill>
        <p:spPr bwMode="auto">
          <a:xfrm rot="14392783">
            <a:off x="-2643757" y="3857605"/>
            <a:ext cx="2138515" cy="918230"/>
          </a:xfrm>
          <a:custGeom>
            <a:avLst/>
            <a:gdLst>
              <a:gd name="connsiteX0" fmla="*/ 0 w 2138515"/>
              <a:gd name="connsiteY0" fmla="*/ 324438 h 918230"/>
              <a:gd name="connsiteX1" fmla="*/ 0 w 2138515"/>
              <a:gd name="connsiteY1" fmla="*/ 284329 h 918230"/>
              <a:gd name="connsiteX2" fmla="*/ 110269 w 2138515"/>
              <a:gd name="connsiteY2" fmla="*/ 224924 h 918230"/>
              <a:gd name="connsiteX3" fmla="*/ 2027590 w 2138515"/>
              <a:gd name="connsiteY3" fmla="*/ 224924 h 918230"/>
              <a:gd name="connsiteX4" fmla="*/ 2138515 w 2138515"/>
              <a:gd name="connsiteY4" fmla="*/ 284682 h 918230"/>
              <a:gd name="connsiteX5" fmla="*/ 2138515 w 2138515"/>
              <a:gd name="connsiteY5" fmla="*/ 323291 h 918230"/>
              <a:gd name="connsiteX6" fmla="*/ 1798134 w 2138515"/>
              <a:gd name="connsiteY6" fmla="*/ 918229 h 918230"/>
              <a:gd name="connsiteX7" fmla="*/ 1764630 w 2138515"/>
              <a:gd name="connsiteY7" fmla="*/ 897688 h 918230"/>
              <a:gd name="connsiteX8" fmla="*/ 1068931 w 2138515"/>
              <a:gd name="connsiteY8" fmla="*/ 719923 h 918230"/>
              <a:gd name="connsiteX9" fmla="*/ 373231 w 2138515"/>
              <a:gd name="connsiteY9" fmla="*/ 897688 h 918230"/>
              <a:gd name="connsiteX10" fmla="*/ 339725 w 2138515"/>
              <a:gd name="connsiteY10" fmla="*/ 918230 h 91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38515" h="918230">
                <a:moveTo>
                  <a:pt x="0" y="324438"/>
                </a:moveTo>
                <a:lnTo>
                  <a:pt x="0" y="284329"/>
                </a:lnTo>
                <a:lnTo>
                  <a:pt x="110269" y="224924"/>
                </a:lnTo>
                <a:cubicBezTo>
                  <a:pt x="714538" y="-74974"/>
                  <a:pt x="1423321" y="-74974"/>
                  <a:pt x="2027590" y="224924"/>
                </a:cubicBezTo>
                <a:lnTo>
                  <a:pt x="2138515" y="284682"/>
                </a:lnTo>
                <a:lnTo>
                  <a:pt x="2138515" y="323291"/>
                </a:lnTo>
                <a:lnTo>
                  <a:pt x="1798134" y="918229"/>
                </a:lnTo>
                <a:lnTo>
                  <a:pt x="1764630" y="897688"/>
                </a:lnTo>
                <a:cubicBezTo>
                  <a:pt x="1557824" y="784320"/>
                  <a:pt x="1320830" y="719923"/>
                  <a:pt x="1068931" y="719923"/>
                </a:cubicBezTo>
                <a:cubicBezTo>
                  <a:pt x="817032" y="719923"/>
                  <a:pt x="580037" y="784320"/>
                  <a:pt x="373231" y="897688"/>
                </a:cubicBezTo>
                <a:lnTo>
                  <a:pt x="339725" y="9182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rtificial intelligence in eyecare: how do we ensure new technologies truly  benefit our patients? | Eye News">
            <a:extLst>
              <a:ext uri="{FF2B5EF4-FFF2-40B4-BE49-F238E27FC236}">
                <a16:creationId xmlns:a16="http://schemas.microsoft.com/office/drawing/2014/main" id="{D79141F6-D50B-4113-B1F6-451190CC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8644" b="23102"/>
          <a:stretch>
            <a:fillRect/>
          </a:stretch>
        </p:blipFill>
        <p:spPr bwMode="auto">
          <a:xfrm rot="8992783">
            <a:off x="-2557788" y="1877758"/>
            <a:ext cx="1899002" cy="1443736"/>
          </a:xfrm>
          <a:custGeom>
            <a:avLst/>
            <a:gdLst>
              <a:gd name="connsiteX0" fmla="*/ 1274551 w 1899002"/>
              <a:gd name="connsiteY0" fmla="*/ 0 h 1443736"/>
              <a:gd name="connsiteX1" fmla="*/ 1899002 w 1899002"/>
              <a:gd name="connsiteY1" fmla="*/ 357266 h 1443736"/>
              <a:gd name="connsiteX2" fmla="*/ 0 w 1899002"/>
              <a:gd name="connsiteY2" fmla="*/ 1443736 h 1443736"/>
              <a:gd name="connsiteX3" fmla="*/ 0 w 1899002"/>
              <a:gd name="connsiteY3" fmla="*/ 730328 h 1443736"/>
              <a:gd name="connsiteX4" fmla="*/ 1 w 1899002"/>
              <a:gd name="connsiteY4" fmla="*/ 730328 h 1443736"/>
              <a:gd name="connsiteX5" fmla="*/ 1221316 w 1899002"/>
              <a:gd name="connsiteY5" fmla="*/ 86834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1274551" y="0"/>
                </a:moveTo>
                <a:lnTo>
                  <a:pt x="1899002" y="357266"/>
                </a:lnTo>
                <a:cubicBezTo>
                  <a:pt x="1507300" y="1029576"/>
                  <a:pt x="783404" y="1443736"/>
                  <a:pt x="0" y="1443736"/>
                </a:cubicBezTo>
                <a:lnTo>
                  <a:pt x="0" y="730328"/>
                </a:lnTo>
                <a:lnTo>
                  <a:pt x="1" y="730328"/>
                </a:lnTo>
                <a:cubicBezTo>
                  <a:pt x="508398" y="730328"/>
                  <a:pt x="956634" y="475072"/>
                  <a:pt x="1221316" y="8683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Groundbreaking AI Technology Uses People's Eye Movements to Predict Their  Decisions | Smith School">
            <a:extLst>
              <a:ext uri="{FF2B5EF4-FFF2-40B4-BE49-F238E27FC236}">
                <a16:creationId xmlns:a16="http://schemas.microsoft.com/office/drawing/2014/main" id="{105345CA-75C0-41CE-B846-9D17F0A5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r="5690"/>
          <a:stretch>
            <a:fillRect/>
          </a:stretch>
        </p:blipFill>
        <p:spPr bwMode="auto">
          <a:xfrm rot="8992783">
            <a:off x="-1032477" y="4506912"/>
            <a:ext cx="1899002" cy="1443736"/>
          </a:xfrm>
          <a:custGeom>
            <a:avLst/>
            <a:gdLst>
              <a:gd name="connsiteX0" fmla="*/ 0 w 1899002"/>
              <a:gd name="connsiteY0" fmla="*/ 0 h 1443736"/>
              <a:gd name="connsiteX1" fmla="*/ 1899002 w 1899002"/>
              <a:gd name="connsiteY1" fmla="*/ 1086470 h 1443736"/>
              <a:gd name="connsiteX2" fmla="*/ 1274550 w 1899002"/>
              <a:gd name="connsiteY2" fmla="*/ 1443736 h 1443736"/>
              <a:gd name="connsiteX3" fmla="*/ 1221316 w 1899002"/>
              <a:gd name="connsiteY3" fmla="*/ 1356904 h 1443736"/>
              <a:gd name="connsiteX4" fmla="*/ 1 w 1899002"/>
              <a:gd name="connsiteY4" fmla="*/ 713411 h 1443736"/>
              <a:gd name="connsiteX5" fmla="*/ 0 w 1899002"/>
              <a:gd name="connsiteY5" fmla="*/ 713411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0" y="0"/>
                </a:moveTo>
                <a:cubicBezTo>
                  <a:pt x="783404" y="0"/>
                  <a:pt x="1507301" y="414161"/>
                  <a:pt x="1899002" y="1086470"/>
                </a:cubicBezTo>
                <a:lnTo>
                  <a:pt x="1274550" y="1443736"/>
                </a:lnTo>
                <a:lnTo>
                  <a:pt x="1221316" y="1356904"/>
                </a:lnTo>
                <a:cubicBezTo>
                  <a:pt x="956634" y="968667"/>
                  <a:pt x="508398" y="713411"/>
                  <a:pt x="1" y="713411"/>
                </a:cubicBezTo>
                <a:lnTo>
                  <a:pt x="0" y="7134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FD5A9-FE72-4518-A9AF-80D46F9383D4}"/>
              </a:ext>
            </a:extLst>
          </p:cNvPr>
          <p:cNvSpPr txBox="1"/>
          <p:nvPr/>
        </p:nvSpPr>
        <p:spPr>
          <a:xfrm>
            <a:off x="-32392" y="3051292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2B45F9-9D51-41E0-92BB-B8821A113E81}"/>
              </a:ext>
            </a:extLst>
          </p:cNvPr>
          <p:cNvGrpSpPr/>
          <p:nvPr/>
        </p:nvGrpSpPr>
        <p:grpSpPr>
          <a:xfrm>
            <a:off x="799599" y="1314497"/>
            <a:ext cx="8212727" cy="792875"/>
            <a:chOff x="799599" y="1314497"/>
            <a:chExt cx="8212727" cy="7928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053F413-0B19-400B-AB0D-17EA8549E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599" y="1318565"/>
              <a:ext cx="445815" cy="78880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83CCFC-8A80-4B9E-B650-D6DFFCE58656}"/>
                </a:ext>
              </a:extLst>
            </p:cNvPr>
            <p:cNvCxnSpPr>
              <a:cxnSpLocks/>
            </p:cNvCxnSpPr>
            <p:nvPr/>
          </p:nvCxnSpPr>
          <p:spPr>
            <a:xfrm>
              <a:off x="1245414" y="1314497"/>
              <a:ext cx="7766912" cy="4068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222A3F-217D-41AF-869A-77006404F93F}"/>
              </a:ext>
            </a:extLst>
          </p:cNvPr>
          <p:cNvSpPr txBox="1"/>
          <p:nvPr/>
        </p:nvSpPr>
        <p:spPr>
          <a:xfrm>
            <a:off x="6262855" y="534593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04. Methods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2AC6E-4898-40F7-B290-7E398FD3BE15}"/>
              </a:ext>
            </a:extLst>
          </p:cNvPr>
          <p:cNvSpPr txBox="1"/>
          <p:nvPr/>
        </p:nvSpPr>
        <p:spPr>
          <a:xfrm>
            <a:off x="2685722" y="1478885"/>
            <a:ext cx="7231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First Submission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02D21F-630C-4C11-88E0-6F79DB9FD7AF}"/>
              </a:ext>
            </a:extLst>
          </p:cNvPr>
          <p:cNvSpPr txBox="1"/>
          <p:nvPr/>
        </p:nvSpPr>
        <p:spPr>
          <a:xfrm>
            <a:off x="2878393" y="1848217"/>
            <a:ext cx="7231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Model : </a:t>
            </a:r>
            <a:r>
              <a:rPr lang="en-US" sz="1600" dirty="0"/>
              <a:t>resnet101</a:t>
            </a:r>
          </a:p>
        </p:txBody>
      </p:sp>
      <p:pic>
        <p:nvPicPr>
          <p:cNvPr id="5124" name="Picture 4" descr="Original architecture of ResNet 101 deep learning model">
            <a:extLst>
              <a:ext uri="{FF2B5EF4-FFF2-40B4-BE49-F238E27FC236}">
                <a16:creationId xmlns:a16="http://schemas.microsoft.com/office/drawing/2014/main" id="{441B44A2-2194-4C5C-9DB9-79A65F955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33" y="2341679"/>
            <a:ext cx="809625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6DDEAC7-6EAB-4EF8-9A6B-09EE4F9924FF}"/>
              </a:ext>
            </a:extLst>
          </p:cNvPr>
          <p:cNvSpPr txBox="1"/>
          <p:nvPr/>
        </p:nvSpPr>
        <p:spPr>
          <a:xfrm>
            <a:off x="2878393" y="3789353"/>
            <a:ext cx="7231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Loss Function : </a:t>
            </a:r>
            <a:r>
              <a:rPr lang="en-US" sz="1600" dirty="0"/>
              <a:t>cross-entropy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C336160-77C5-4552-B395-65D956A98A19}"/>
                  </a:ext>
                </a:extLst>
              </p:cNvPr>
              <p:cNvSpPr txBox="1"/>
              <p:nvPr/>
            </p:nvSpPr>
            <p:spPr>
              <a:xfrm>
                <a:off x="2649860" y="4086733"/>
                <a:ext cx="7225990" cy="5156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= −</m:t>
                      </m:r>
                      <m:nary>
                        <m:naryPr>
                          <m:chr m:val="∑"/>
                          <m:limLoc m:val="subSup"/>
                          <m:grow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C336160-77C5-4552-B395-65D956A98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860" y="4086733"/>
                <a:ext cx="7225990" cy="515654"/>
              </a:xfrm>
              <a:prstGeom prst="rect">
                <a:avLst/>
              </a:prstGeom>
              <a:blipFill>
                <a:blip r:embed="rId10"/>
                <a:stretch>
                  <a:fillRect b="-1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1A714F4-7CEE-4BDA-B091-BB6568A2EE2C}"/>
              </a:ext>
            </a:extLst>
          </p:cNvPr>
          <p:cNvSpPr txBox="1"/>
          <p:nvPr/>
        </p:nvSpPr>
        <p:spPr>
          <a:xfrm>
            <a:off x="2878393" y="4616385"/>
            <a:ext cx="7231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Data: 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1C77D1-30A7-474B-94E6-4ED424B80940}"/>
              </a:ext>
            </a:extLst>
          </p:cNvPr>
          <p:cNvSpPr txBox="1"/>
          <p:nvPr/>
        </p:nvSpPr>
        <p:spPr>
          <a:xfrm>
            <a:off x="3198062" y="4968937"/>
            <a:ext cx="7231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154 </a:t>
            </a:r>
            <a:r>
              <a:rPr lang="en-US" sz="1600" dirty="0"/>
              <a:t>images for training </a:t>
            </a:r>
            <a:r>
              <a:rPr lang="en-US" sz="1600" b="1" dirty="0"/>
              <a:t>/ 50 </a:t>
            </a:r>
            <a:r>
              <a:rPr lang="en-US" sz="1600" dirty="0"/>
              <a:t>images for validation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E7666D-FD26-4BB6-B34C-0948266D085C}"/>
              </a:ext>
            </a:extLst>
          </p:cNvPr>
          <p:cNvSpPr txBox="1"/>
          <p:nvPr/>
        </p:nvSpPr>
        <p:spPr>
          <a:xfrm>
            <a:off x="2878393" y="5440922"/>
            <a:ext cx="7231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 Evaluation Metrics: F1 </a:t>
            </a:r>
            <a:r>
              <a:rPr lang="en-US" sz="1600" dirty="0"/>
              <a:t>score</a:t>
            </a:r>
            <a:r>
              <a:rPr lang="en-US" sz="1600" b="1" dirty="0"/>
              <a:t>, AUC, ECE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D398FC-D9F5-44AF-B8D9-E98515D29467}"/>
              </a:ext>
            </a:extLst>
          </p:cNvPr>
          <p:cNvSpPr txBox="1"/>
          <p:nvPr/>
        </p:nvSpPr>
        <p:spPr>
          <a:xfrm>
            <a:off x="4644069" y="5810420"/>
            <a:ext cx="3237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</a:t>
            </a:r>
            <a:r>
              <a:rPr lang="en-US" dirty="0"/>
              <a:t> = </a:t>
            </a:r>
            <a:r>
              <a:rPr lang="en-US" b="1" dirty="0"/>
              <a:t>AUC</a:t>
            </a:r>
            <a:r>
              <a:rPr lang="en-US" dirty="0"/>
              <a:t> + 0.5 × </a:t>
            </a:r>
            <a:r>
              <a:rPr lang="en-US" b="1" dirty="0"/>
              <a:t>F1</a:t>
            </a:r>
            <a:r>
              <a:rPr lang="en-US" dirty="0"/>
              <a:t> + 0.5 × (1 − </a:t>
            </a:r>
            <a:r>
              <a:rPr lang="en-US" b="1" dirty="0"/>
              <a:t>ECE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5735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How to build a safe path to AI in Healthcare | CIO">
            <a:extLst>
              <a:ext uri="{FF2B5EF4-FFF2-40B4-BE49-F238E27FC236}">
                <a16:creationId xmlns:a16="http://schemas.microsoft.com/office/drawing/2014/main" id="{F971B284-F510-4731-8E7C-6D08F66A9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0" t="927" b="20857"/>
          <a:stretch>
            <a:fillRect/>
          </a:stretch>
        </p:blipFill>
        <p:spPr bwMode="auto">
          <a:xfrm rot="8992783">
            <a:off x="-852981" y="888709"/>
            <a:ext cx="1899002" cy="1443736"/>
          </a:xfrm>
          <a:custGeom>
            <a:avLst/>
            <a:gdLst>
              <a:gd name="connsiteX0" fmla="*/ 624453 w 1899002"/>
              <a:gd name="connsiteY0" fmla="*/ 0 h 1443736"/>
              <a:gd name="connsiteX1" fmla="*/ 677688 w 1899002"/>
              <a:gd name="connsiteY1" fmla="*/ 86834 h 1443736"/>
              <a:gd name="connsiteX2" fmla="*/ 1748412 w 1899002"/>
              <a:gd name="connsiteY2" fmla="*/ 722792 h 1443736"/>
              <a:gd name="connsiteX3" fmla="*/ 1899002 w 1899002"/>
              <a:gd name="connsiteY3" fmla="*/ 730328 h 1443736"/>
              <a:gd name="connsiteX4" fmla="*/ 1899002 w 1899002"/>
              <a:gd name="connsiteY4" fmla="*/ 1443736 h 1443736"/>
              <a:gd name="connsiteX5" fmla="*/ 0 w 1899002"/>
              <a:gd name="connsiteY5" fmla="*/ 357266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624453" y="0"/>
                </a:moveTo>
                <a:lnTo>
                  <a:pt x="677688" y="86834"/>
                </a:lnTo>
                <a:cubicBezTo>
                  <a:pt x="915902" y="436249"/>
                  <a:pt x="1302795" y="677947"/>
                  <a:pt x="1748412" y="722792"/>
                </a:cubicBezTo>
                <a:lnTo>
                  <a:pt x="1899002" y="730328"/>
                </a:lnTo>
                <a:lnTo>
                  <a:pt x="1899002" y="1443736"/>
                </a:lnTo>
                <a:cubicBezTo>
                  <a:pt x="1115598" y="1443736"/>
                  <a:pt x="391702" y="1029576"/>
                  <a:pt x="0" y="3572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kin-Like Computing Chip Examines Health Data With Brain-Mimicking AI |  OnlyMyHealth">
            <a:extLst>
              <a:ext uri="{FF2B5EF4-FFF2-40B4-BE49-F238E27FC236}">
                <a16:creationId xmlns:a16="http://schemas.microsoft.com/office/drawing/2014/main" id="{8EFD24BD-5F4D-4A50-8FEB-26D70C69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5" r="52266" b="4495"/>
          <a:stretch>
            <a:fillRect/>
          </a:stretch>
        </p:blipFill>
        <p:spPr bwMode="auto">
          <a:xfrm rot="8992783">
            <a:off x="1054794" y="1431255"/>
            <a:ext cx="918231" cy="2075262"/>
          </a:xfrm>
          <a:custGeom>
            <a:avLst/>
            <a:gdLst>
              <a:gd name="connsiteX0" fmla="*/ 245271 w 918231"/>
              <a:gd name="connsiteY0" fmla="*/ 0 h 2075262"/>
              <a:gd name="connsiteX1" fmla="*/ 464507 w 918231"/>
              <a:gd name="connsiteY1" fmla="*/ 0 h 2075262"/>
              <a:gd name="connsiteX2" fmla="*/ 918231 w 918231"/>
              <a:gd name="connsiteY2" fmla="*/ 259588 h 2075262"/>
              <a:gd name="connsiteX3" fmla="*/ 897690 w 918231"/>
              <a:gd name="connsiteY3" fmla="*/ 293093 h 2075262"/>
              <a:gd name="connsiteX4" fmla="*/ 719924 w 918231"/>
              <a:gd name="connsiteY4" fmla="*/ 988793 h 2075262"/>
              <a:gd name="connsiteX5" fmla="*/ 897690 w 918231"/>
              <a:gd name="connsiteY5" fmla="*/ 1684492 h 2075262"/>
              <a:gd name="connsiteX6" fmla="*/ 918230 w 918231"/>
              <a:gd name="connsiteY6" fmla="*/ 1717996 h 2075262"/>
              <a:gd name="connsiteX7" fmla="*/ 293777 w 918231"/>
              <a:gd name="connsiteY7" fmla="*/ 2075262 h 2075262"/>
              <a:gd name="connsiteX8" fmla="*/ 165250 w 918231"/>
              <a:gd name="connsiteY8" fmla="*/ 161141 h 207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8231" h="2075262">
                <a:moveTo>
                  <a:pt x="245271" y="0"/>
                </a:moveTo>
                <a:lnTo>
                  <a:pt x="464507" y="0"/>
                </a:lnTo>
                <a:lnTo>
                  <a:pt x="918231" y="259588"/>
                </a:lnTo>
                <a:lnTo>
                  <a:pt x="897690" y="293093"/>
                </a:lnTo>
                <a:cubicBezTo>
                  <a:pt x="784321" y="499899"/>
                  <a:pt x="719924" y="736894"/>
                  <a:pt x="719924" y="988793"/>
                </a:cubicBezTo>
                <a:cubicBezTo>
                  <a:pt x="719924" y="1240692"/>
                  <a:pt x="784321" y="1477686"/>
                  <a:pt x="897690" y="1684492"/>
                </a:cubicBezTo>
                <a:lnTo>
                  <a:pt x="918230" y="1717996"/>
                </a:lnTo>
                <a:lnTo>
                  <a:pt x="293777" y="2075262"/>
                </a:lnTo>
                <a:cubicBezTo>
                  <a:pt x="-48963" y="1486991"/>
                  <a:pt x="-91805" y="779274"/>
                  <a:pt x="165250" y="16114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I in Healthcare: How to use retinal images to prevent vision loss">
            <a:extLst>
              <a:ext uri="{FF2B5EF4-FFF2-40B4-BE49-F238E27FC236}">
                <a16:creationId xmlns:a16="http://schemas.microsoft.com/office/drawing/2014/main" id="{540B9F7C-BB39-4DED-B9A1-3532B1DCE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2471" r="2443" b="4823"/>
          <a:stretch>
            <a:fillRect/>
          </a:stretch>
        </p:blipFill>
        <p:spPr bwMode="auto">
          <a:xfrm rot="6312603">
            <a:off x="445758" y="3765122"/>
            <a:ext cx="2114326" cy="1144841"/>
          </a:xfrm>
          <a:custGeom>
            <a:avLst/>
            <a:gdLst>
              <a:gd name="connsiteX0" fmla="*/ 2114326 w 2114326"/>
              <a:gd name="connsiteY0" fmla="*/ 637483 h 1144841"/>
              <a:gd name="connsiteX1" fmla="*/ 1612785 w 2114326"/>
              <a:gd name="connsiteY1" fmla="*/ 1144841 h 1144841"/>
              <a:gd name="connsiteX2" fmla="*/ 1500392 w 2114326"/>
              <a:gd name="connsiteY2" fmla="*/ 1044332 h 1144841"/>
              <a:gd name="connsiteX3" fmla="*/ 291833 w 2114326"/>
              <a:gd name="connsiteY3" fmla="*/ 743869 h 1144841"/>
              <a:gd name="connsiteX4" fmla="*/ 192930 w 2114326"/>
              <a:gd name="connsiteY4" fmla="*/ 768198 h 1144841"/>
              <a:gd name="connsiteX5" fmla="*/ 0 w 2114326"/>
              <a:gd name="connsiteY5" fmla="*/ 75117 h 1144841"/>
              <a:gd name="connsiteX6" fmla="*/ 2114326 w 2114326"/>
              <a:gd name="connsiteY6" fmla="*/ 637483 h 114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4326" h="1144841">
                <a:moveTo>
                  <a:pt x="2114326" y="637483"/>
                </a:moveTo>
                <a:lnTo>
                  <a:pt x="1612785" y="1144841"/>
                </a:lnTo>
                <a:lnTo>
                  <a:pt x="1500392" y="1044332"/>
                </a:lnTo>
                <a:cubicBezTo>
                  <a:pt x="1151954" y="762949"/>
                  <a:pt x="706889" y="662845"/>
                  <a:pt x="291833" y="743869"/>
                </a:cubicBezTo>
                <a:lnTo>
                  <a:pt x="192930" y="768198"/>
                </a:lnTo>
                <a:lnTo>
                  <a:pt x="0" y="75117"/>
                </a:lnTo>
                <a:cubicBezTo>
                  <a:pt x="751214" y="-127636"/>
                  <a:pt x="1557191" y="86736"/>
                  <a:pt x="2114326" y="6374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What is Artificial Intelligence (AI) and Why People Should Learn About it -  UCF Business Incubation Program - University of Central Florida">
            <a:extLst>
              <a:ext uri="{FF2B5EF4-FFF2-40B4-BE49-F238E27FC236}">
                <a16:creationId xmlns:a16="http://schemas.microsoft.com/office/drawing/2014/main" id="{272710F2-65FF-469B-9E94-59D449EB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3" b="23821"/>
          <a:stretch>
            <a:fillRect/>
          </a:stretch>
        </p:blipFill>
        <p:spPr bwMode="auto">
          <a:xfrm rot="14392783">
            <a:off x="-2643757" y="3857605"/>
            <a:ext cx="2138515" cy="918230"/>
          </a:xfrm>
          <a:custGeom>
            <a:avLst/>
            <a:gdLst>
              <a:gd name="connsiteX0" fmla="*/ 0 w 2138515"/>
              <a:gd name="connsiteY0" fmla="*/ 324438 h 918230"/>
              <a:gd name="connsiteX1" fmla="*/ 0 w 2138515"/>
              <a:gd name="connsiteY1" fmla="*/ 284329 h 918230"/>
              <a:gd name="connsiteX2" fmla="*/ 110269 w 2138515"/>
              <a:gd name="connsiteY2" fmla="*/ 224924 h 918230"/>
              <a:gd name="connsiteX3" fmla="*/ 2027590 w 2138515"/>
              <a:gd name="connsiteY3" fmla="*/ 224924 h 918230"/>
              <a:gd name="connsiteX4" fmla="*/ 2138515 w 2138515"/>
              <a:gd name="connsiteY4" fmla="*/ 284682 h 918230"/>
              <a:gd name="connsiteX5" fmla="*/ 2138515 w 2138515"/>
              <a:gd name="connsiteY5" fmla="*/ 323291 h 918230"/>
              <a:gd name="connsiteX6" fmla="*/ 1798134 w 2138515"/>
              <a:gd name="connsiteY6" fmla="*/ 918229 h 918230"/>
              <a:gd name="connsiteX7" fmla="*/ 1764630 w 2138515"/>
              <a:gd name="connsiteY7" fmla="*/ 897688 h 918230"/>
              <a:gd name="connsiteX8" fmla="*/ 1068931 w 2138515"/>
              <a:gd name="connsiteY8" fmla="*/ 719923 h 918230"/>
              <a:gd name="connsiteX9" fmla="*/ 373231 w 2138515"/>
              <a:gd name="connsiteY9" fmla="*/ 897688 h 918230"/>
              <a:gd name="connsiteX10" fmla="*/ 339725 w 2138515"/>
              <a:gd name="connsiteY10" fmla="*/ 918230 h 91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38515" h="918230">
                <a:moveTo>
                  <a:pt x="0" y="324438"/>
                </a:moveTo>
                <a:lnTo>
                  <a:pt x="0" y="284329"/>
                </a:lnTo>
                <a:lnTo>
                  <a:pt x="110269" y="224924"/>
                </a:lnTo>
                <a:cubicBezTo>
                  <a:pt x="714538" y="-74974"/>
                  <a:pt x="1423321" y="-74974"/>
                  <a:pt x="2027590" y="224924"/>
                </a:cubicBezTo>
                <a:lnTo>
                  <a:pt x="2138515" y="284682"/>
                </a:lnTo>
                <a:lnTo>
                  <a:pt x="2138515" y="323291"/>
                </a:lnTo>
                <a:lnTo>
                  <a:pt x="1798134" y="918229"/>
                </a:lnTo>
                <a:lnTo>
                  <a:pt x="1764630" y="897688"/>
                </a:lnTo>
                <a:cubicBezTo>
                  <a:pt x="1557824" y="784320"/>
                  <a:pt x="1320830" y="719923"/>
                  <a:pt x="1068931" y="719923"/>
                </a:cubicBezTo>
                <a:cubicBezTo>
                  <a:pt x="817032" y="719923"/>
                  <a:pt x="580037" y="784320"/>
                  <a:pt x="373231" y="897688"/>
                </a:cubicBezTo>
                <a:lnTo>
                  <a:pt x="339725" y="9182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rtificial intelligence in eyecare: how do we ensure new technologies truly  benefit our patients? | Eye News">
            <a:extLst>
              <a:ext uri="{FF2B5EF4-FFF2-40B4-BE49-F238E27FC236}">
                <a16:creationId xmlns:a16="http://schemas.microsoft.com/office/drawing/2014/main" id="{D79141F6-D50B-4113-B1F6-451190CC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8644" b="23102"/>
          <a:stretch>
            <a:fillRect/>
          </a:stretch>
        </p:blipFill>
        <p:spPr bwMode="auto">
          <a:xfrm rot="8992783">
            <a:off x="-2557788" y="1877758"/>
            <a:ext cx="1899002" cy="1443736"/>
          </a:xfrm>
          <a:custGeom>
            <a:avLst/>
            <a:gdLst>
              <a:gd name="connsiteX0" fmla="*/ 1274551 w 1899002"/>
              <a:gd name="connsiteY0" fmla="*/ 0 h 1443736"/>
              <a:gd name="connsiteX1" fmla="*/ 1899002 w 1899002"/>
              <a:gd name="connsiteY1" fmla="*/ 357266 h 1443736"/>
              <a:gd name="connsiteX2" fmla="*/ 0 w 1899002"/>
              <a:gd name="connsiteY2" fmla="*/ 1443736 h 1443736"/>
              <a:gd name="connsiteX3" fmla="*/ 0 w 1899002"/>
              <a:gd name="connsiteY3" fmla="*/ 730328 h 1443736"/>
              <a:gd name="connsiteX4" fmla="*/ 1 w 1899002"/>
              <a:gd name="connsiteY4" fmla="*/ 730328 h 1443736"/>
              <a:gd name="connsiteX5" fmla="*/ 1221316 w 1899002"/>
              <a:gd name="connsiteY5" fmla="*/ 86834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1274551" y="0"/>
                </a:moveTo>
                <a:lnTo>
                  <a:pt x="1899002" y="357266"/>
                </a:lnTo>
                <a:cubicBezTo>
                  <a:pt x="1507300" y="1029576"/>
                  <a:pt x="783404" y="1443736"/>
                  <a:pt x="0" y="1443736"/>
                </a:cubicBezTo>
                <a:lnTo>
                  <a:pt x="0" y="730328"/>
                </a:lnTo>
                <a:lnTo>
                  <a:pt x="1" y="730328"/>
                </a:lnTo>
                <a:cubicBezTo>
                  <a:pt x="508398" y="730328"/>
                  <a:pt x="956634" y="475072"/>
                  <a:pt x="1221316" y="8683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Groundbreaking AI Technology Uses People's Eye Movements to Predict Their  Decisions | Smith School">
            <a:extLst>
              <a:ext uri="{FF2B5EF4-FFF2-40B4-BE49-F238E27FC236}">
                <a16:creationId xmlns:a16="http://schemas.microsoft.com/office/drawing/2014/main" id="{105345CA-75C0-41CE-B846-9D17F0A5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r="5690"/>
          <a:stretch>
            <a:fillRect/>
          </a:stretch>
        </p:blipFill>
        <p:spPr bwMode="auto">
          <a:xfrm rot="8992783">
            <a:off x="-1032477" y="4506912"/>
            <a:ext cx="1899002" cy="1443736"/>
          </a:xfrm>
          <a:custGeom>
            <a:avLst/>
            <a:gdLst>
              <a:gd name="connsiteX0" fmla="*/ 0 w 1899002"/>
              <a:gd name="connsiteY0" fmla="*/ 0 h 1443736"/>
              <a:gd name="connsiteX1" fmla="*/ 1899002 w 1899002"/>
              <a:gd name="connsiteY1" fmla="*/ 1086470 h 1443736"/>
              <a:gd name="connsiteX2" fmla="*/ 1274550 w 1899002"/>
              <a:gd name="connsiteY2" fmla="*/ 1443736 h 1443736"/>
              <a:gd name="connsiteX3" fmla="*/ 1221316 w 1899002"/>
              <a:gd name="connsiteY3" fmla="*/ 1356904 h 1443736"/>
              <a:gd name="connsiteX4" fmla="*/ 1 w 1899002"/>
              <a:gd name="connsiteY4" fmla="*/ 713411 h 1443736"/>
              <a:gd name="connsiteX5" fmla="*/ 0 w 1899002"/>
              <a:gd name="connsiteY5" fmla="*/ 713411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0" y="0"/>
                </a:moveTo>
                <a:cubicBezTo>
                  <a:pt x="783404" y="0"/>
                  <a:pt x="1507301" y="414161"/>
                  <a:pt x="1899002" y="1086470"/>
                </a:cubicBezTo>
                <a:lnTo>
                  <a:pt x="1274550" y="1443736"/>
                </a:lnTo>
                <a:lnTo>
                  <a:pt x="1221316" y="1356904"/>
                </a:lnTo>
                <a:cubicBezTo>
                  <a:pt x="956634" y="968667"/>
                  <a:pt x="508398" y="713411"/>
                  <a:pt x="1" y="713411"/>
                </a:cubicBezTo>
                <a:lnTo>
                  <a:pt x="0" y="7134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FD5A9-FE72-4518-A9AF-80D46F9383D4}"/>
              </a:ext>
            </a:extLst>
          </p:cNvPr>
          <p:cNvSpPr txBox="1"/>
          <p:nvPr/>
        </p:nvSpPr>
        <p:spPr>
          <a:xfrm>
            <a:off x="-32392" y="3051292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2B45F9-9D51-41E0-92BB-B8821A113E81}"/>
              </a:ext>
            </a:extLst>
          </p:cNvPr>
          <p:cNvGrpSpPr/>
          <p:nvPr/>
        </p:nvGrpSpPr>
        <p:grpSpPr>
          <a:xfrm>
            <a:off x="799599" y="1314497"/>
            <a:ext cx="8212727" cy="792875"/>
            <a:chOff x="799599" y="1314497"/>
            <a:chExt cx="8212727" cy="7928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053F413-0B19-400B-AB0D-17EA8549E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599" y="1318565"/>
              <a:ext cx="445815" cy="78880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83CCFC-8A80-4B9E-B650-D6DFFCE58656}"/>
                </a:ext>
              </a:extLst>
            </p:cNvPr>
            <p:cNvCxnSpPr>
              <a:cxnSpLocks/>
            </p:cNvCxnSpPr>
            <p:nvPr/>
          </p:nvCxnSpPr>
          <p:spPr>
            <a:xfrm>
              <a:off x="1245414" y="1314497"/>
              <a:ext cx="7766912" cy="4068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222A3F-217D-41AF-869A-77006404F93F}"/>
              </a:ext>
            </a:extLst>
          </p:cNvPr>
          <p:cNvSpPr txBox="1"/>
          <p:nvPr/>
        </p:nvSpPr>
        <p:spPr>
          <a:xfrm>
            <a:off x="6262855" y="534593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04. Methods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2AC6E-4898-40F7-B290-7E398FD3BE15}"/>
              </a:ext>
            </a:extLst>
          </p:cNvPr>
          <p:cNvSpPr txBox="1"/>
          <p:nvPr/>
        </p:nvSpPr>
        <p:spPr>
          <a:xfrm>
            <a:off x="2685722" y="1478885"/>
            <a:ext cx="7231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Second Submission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02D21F-630C-4C11-88E0-6F79DB9FD7AF}"/>
              </a:ext>
            </a:extLst>
          </p:cNvPr>
          <p:cNvSpPr txBox="1"/>
          <p:nvPr/>
        </p:nvSpPr>
        <p:spPr>
          <a:xfrm>
            <a:off x="2878393" y="1848217"/>
            <a:ext cx="7231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Model : </a:t>
            </a:r>
            <a:r>
              <a:rPr lang="en-US" sz="1600" dirty="0"/>
              <a:t>inceptionV3</a:t>
            </a:r>
          </a:p>
        </p:txBody>
      </p:sp>
      <p:pic>
        <p:nvPicPr>
          <p:cNvPr id="6148" name="Picture 4" descr="Inception-v3 model's architecture. | Download Scientific Diagram">
            <a:extLst>
              <a:ext uri="{FF2B5EF4-FFF2-40B4-BE49-F238E27FC236}">
                <a16:creationId xmlns:a16="http://schemas.microsoft.com/office/drawing/2014/main" id="{ED1E37E1-4CB3-48A3-BC2B-552336C4A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912" y="2248308"/>
            <a:ext cx="8124967" cy="32595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069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How to build a safe path to AI in Healthcare | CIO">
            <a:extLst>
              <a:ext uri="{FF2B5EF4-FFF2-40B4-BE49-F238E27FC236}">
                <a16:creationId xmlns:a16="http://schemas.microsoft.com/office/drawing/2014/main" id="{F971B284-F510-4731-8E7C-6D08F66A9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0" t="927" b="20857"/>
          <a:stretch>
            <a:fillRect/>
          </a:stretch>
        </p:blipFill>
        <p:spPr bwMode="auto">
          <a:xfrm rot="8992783">
            <a:off x="-852981" y="888709"/>
            <a:ext cx="1899002" cy="1443736"/>
          </a:xfrm>
          <a:custGeom>
            <a:avLst/>
            <a:gdLst>
              <a:gd name="connsiteX0" fmla="*/ 624453 w 1899002"/>
              <a:gd name="connsiteY0" fmla="*/ 0 h 1443736"/>
              <a:gd name="connsiteX1" fmla="*/ 677688 w 1899002"/>
              <a:gd name="connsiteY1" fmla="*/ 86834 h 1443736"/>
              <a:gd name="connsiteX2" fmla="*/ 1748412 w 1899002"/>
              <a:gd name="connsiteY2" fmla="*/ 722792 h 1443736"/>
              <a:gd name="connsiteX3" fmla="*/ 1899002 w 1899002"/>
              <a:gd name="connsiteY3" fmla="*/ 730328 h 1443736"/>
              <a:gd name="connsiteX4" fmla="*/ 1899002 w 1899002"/>
              <a:gd name="connsiteY4" fmla="*/ 1443736 h 1443736"/>
              <a:gd name="connsiteX5" fmla="*/ 0 w 1899002"/>
              <a:gd name="connsiteY5" fmla="*/ 357266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624453" y="0"/>
                </a:moveTo>
                <a:lnTo>
                  <a:pt x="677688" y="86834"/>
                </a:lnTo>
                <a:cubicBezTo>
                  <a:pt x="915902" y="436249"/>
                  <a:pt x="1302795" y="677947"/>
                  <a:pt x="1748412" y="722792"/>
                </a:cubicBezTo>
                <a:lnTo>
                  <a:pt x="1899002" y="730328"/>
                </a:lnTo>
                <a:lnTo>
                  <a:pt x="1899002" y="1443736"/>
                </a:lnTo>
                <a:cubicBezTo>
                  <a:pt x="1115598" y="1443736"/>
                  <a:pt x="391702" y="1029576"/>
                  <a:pt x="0" y="3572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kin-Like Computing Chip Examines Health Data With Brain-Mimicking AI |  OnlyMyHealth">
            <a:extLst>
              <a:ext uri="{FF2B5EF4-FFF2-40B4-BE49-F238E27FC236}">
                <a16:creationId xmlns:a16="http://schemas.microsoft.com/office/drawing/2014/main" id="{8EFD24BD-5F4D-4A50-8FEB-26D70C69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5" r="52266" b="4495"/>
          <a:stretch>
            <a:fillRect/>
          </a:stretch>
        </p:blipFill>
        <p:spPr bwMode="auto">
          <a:xfrm rot="8992783">
            <a:off x="1054794" y="1431255"/>
            <a:ext cx="918231" cy="2075262"/>
          </a:xfrm>
          <a:custGeom>
            <a:avLst/>
            <a:gdLst>
              <a:gd name="connsiteX0" fmla="*/ 245271 w 918231"/>
              <a:gd name="connsiteY0" fmla="*/ 0 h 2075262"/>
              <a:gd name="connsiteX1" fmla="*/ 464507 w 918231"/>
              <a:gd name="connsiteY1" fmla="*/ 0 h 2075262"/>
              <a:gd name="connsiteX2" fmla="*/ 918231 w 918231"/>
              <a:gd name="connsiteY2" fmla="*/ 259588 h 2075262"/>
              <a:gd name="connsiteX3" fmla="*/ 897690 w 918231"/>
              <a:gd name="connsiteY3" fmla="*/ 293093 h 2075262"/>
              <a:gd name="connsiteX4" fmla="*/ 719924 w 918231"/>
              <a:gd name="connsiteY4" fmla="*/ 988793 h 2075262"/>
              <a:gd name="connsiteX5" fmla="*/ 897690 w 918231"/>
              <a:gd name="connsiteY5" fmla="*/ 1684492 h 2075262"/>
              <a:gd name="connsiteX6" fmla="*/ 918230 w 918231"/>
              <a:gd name="connsiteY6" fmla="*/ 1717996 h 2075262"/>
              <a:gd name="connsiteX7" fmla="*/ 293777 w 918231"/>
              <a:gd name="connsiteY7" fmla="*/ 2075262 h 2075262"/>
              <a:gd name="connsiteX8" fmla="*/ 165250 w 918231"/>
              <a:gd name="connsiteY8" fmla="*/ 161141 h 207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8231" h="2075262">
                <a:moveTo>
                  <a:pt x="245271" y="0"/>
                </a:moveTo>
                <a:lnTo>
                  <a:pt x="464507" y="0"/>
                </a:lnTo>
                <a:lnTo>
                  <a:pt x="918231" y="259588"/>
                </a:lnTo>
                <a:lnTo>
                  <a:pt x="897690" y="293093"/>
                </a:lnTo>
                <a:cubicBezTo>
                  <a:pt x="784321" y="499899"/>
                  <a:pt x="719924" y="736894"/>
                  <a:pt x="719924" y="988793"/>
                </a:cubicBezTo>
                <a:cubicBezTo>
                  <a:pt x="719924" y="1240692"/>
                  <a:pt x="784321" y="1477686"/>
                  <a:pt x="897690" y="1684492"/>
                </a:cubicBezTo>
                <a:lnTo>
                  <a:pt x="918230" y="1717996"/>
                </a:lnTo>
                <a:lnTo>
                  <a:pt x="293777" y="2075262"/>
                </a:lnTo>
                <a:cubicBezTo>
                  <a:pt x="-48963" y="1486991"/>
                  <a:pt x="-91805" y="779274"/>
                  <a:pt x="165250" y="16114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I in Healthcare: How to use retinal images to prevent vision loss">
            <a:extLst>
              <a:ext uri="{FF2B5EF4-FFF2-40B4-BE49-F238E27FC236}">
                <a16:creationId xmlns:a16="http://schemas.microsoft.com/office/drawing/2014/main" id="{540B9F7C-BB39-4DED-B9A1-3532B1DCE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2471" r="2443" b="4823"/>
          <a:stretch>
            <a:fillRect/>
          </a:stretch>
        </p:blipFill>
        <p:spPr bwMode="auto">
          <a:xfrm rot="6312603">
            <a:off x="445758" y="3765122"/>
            <a:ext cx="2114326" cy="1144841"/>
          </a:xfrm>
          <a:custGeom>
            <a:avLst/>
            <a:gdLst>
              <a:gd name="connsiteX0" fmla="*/ 2114326 w 2114326"/>
              <a:gd name="connsiteY0" fmla="*/ 637483 h 1144841"/>
              <a:gd name="connsiteX1" fmla="*/ 1612785 w 2114326"/>
              <a:gd name="connsiteY1" fmla="*/ 1144841 h 1144841"/>
              <a:gd name="connsiteX2" fmla="*/ 1500392 w 2114326"/>
              <a:gd name="connsiteY2" fmla="*/ 1044332 h 1144841"/>
              <a:gd name="connsiteX3" fmla="*/ 291833 w 2114326"/>
              <a:gd name="connsiteY3" fmla="*/ 743869 h 1144841"/>
              <a:gd name="connsiteX4" fmla="*/ 192930 w 2114326"/>
              <a:gd name="connsiteY4" fmla="*/ 768198 h 1144841"/>
              <a:gd name="connsiteX5" fmla="*/ 0 w 2114326"/>
              <a:gd name="connsiteY5" fmla="*/ 75117 h 1144841"/>
              <a:gd name="connsiteX6" fmla="*/ 2114326 w 2114326"/>
              <a:gd name="connsiteY6" fmla="*/ 637483 h 114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4326" h="1144841">
                <a:moveTo>
                  <a:pt x="2114326" y="637483"/>
                </a:moveTo>
                <a:lnTo>
                  <a:pt x="1612785" y="1144841"/>
                </a:lnTo>
                <a:lnTo>
                  <a:pt x="1500392" y="1044332"/>
                </a:lnTo>
                <a:cubicBezTo>
                  <a:pt x="1151954" y="762949"/>
                  <a:pt x="706889" y="662845"/>
                  <a:pt x="291833" y="743869"/>
                </a:cubicBezTo>
                <a:lnTo>
                  <a:pt x="192930" y="768198"/>
                </a:lnTo>
                <a:lnTo>
                  <a:pt x="0" y="75117"/>
                </a:lnTo>
                <a:cubicBezTo>
                  <a:pt x="751214" y="-127636"/>
                  <a:pt x="1557191" y="86736"/>
                  <a:pt x="2114326" y="6374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What is Artificial Intelligence (AI) and Why People Should Learn About it -  UCF Business Incubation Program - University of Central Florida">
            <a:extLst>
              <a:ext uri="{FF2B5EF4-FFF2-40B4-BE49-F238E27FC236}">
                <a16:creationId xmlns:a16="http://schemas.microsoft.com/office/drawing/2014/main" id="{272710F2-65FF-469B-9E94-59D449EB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3" b="23821"/>
          <a:stretch>
            <a:fillRect/>
          </a:stretch>
        </p:blipFill>
        <p:spPr bwMode="auto">
          <a:xfrm rot="14392783">
            <a:off x="-2643757" y="3857605"/>
            <a:ext cx="2138515" cy="918230"/>
          </a:xfrm>
          <a:custGeom>
            <a:avLst/>
            <a:gdLst>
              <a:gd name="connsiteX0" fmla="*/ 0 w 2138515"/>
              <a:gd name="connsiteY0" fmla="*/ 324438 h 918230"/>
              <a:gd name="connsiteX1" fmla="*/ 0 w 2138515"/>
              <a:gd name="connsiteY1" fmla="*/ 284329 h 918230"/>
              <a:gd name="connsiteX2" fmla="*/ 110269 w 2138515"/>
              <a:gd name="connsiteY2" fmla="*/ 224924 h 918230"/>
              <a:gd name="connsiteX3" fmla="*/ 2027590 w 2138515"/>
              <a:gd name="connsiteY3" fmla="*/ 224924 h 918230"/>
              <a:gd name="connsiteX4" fmla="*/ 2138515 w 2138515"/>
              <a:gd name="connsiteY4" fmla="*/ 284682 h 918230"/>
              <a:gd name="connsiteX5" fmla="*/ 2138515 w 2138515"/>
              <a:gd name="connsiteY5" fmla="*/ 323291 h 918230"/>
              <a:gd name="connsiteX6" fmla="*/ 1798134 w 2138515"/>
              <a:gd name="connsiteY6" fmla="*/ 918229 h 918230"/>
              <a:gd name="connsiteX7" fmla="*/ 1764630 w 2138515"/>
              <a:gd name="connsiteY7" fmla="*/ 897688 h 918230"/>
              <a:gd name="connsiteX8" fmla="*/ 1068931 w 2138515"/>
              <a:gd name="connsiteY8" fmla="*/ 719923 h 918230"/>
              <a:gd name="connsiteX9" fmla="*/ 373231 w 2138515"/>
              <a:gd name="connsiteY9" fmla="*/ 897688 h 918230"/>
              <a:gd name="connsiteX10" fmla="*/ 339725 w 2138515"/>
              <a:gd name="connsiteY10" fmla="*/ 918230 h 91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38515" h="918230">
                <a:moveTo>
                  <a:pt x="0" y="324438"/>
                </a:moveTo>
                <a:lnTo>
                  <a:pt x="0" y="284329"/>
                </a:lnTo>
                <a:lnTo>
                  <a:pt x="110269" y="224924"/>
                </a:lnTo>
                <a:cubicBezTo>
                  <a:pt x="714538" y="-74974"/>
                  <a:pt x="1423321" y="-74974"/>
                  <a:pt x="2027590" y="224924"/>
                </a:cubicBezTo>
                <a:lnTo>
                  <a:pt x="2138515" y="284682"/>
                </a:lnTo>
                <a:lnTo>
                  <a:pt x="2138515" y="323291"/>
                </a:lnTo>
                <a:lnTo>
                  <a:pt x="1798134" y="918229"/>
                </a:lnTo>
                <a:lnTo>
                  <a:pt x="1764630" y="897688"/>
                </a:lnTo>
                <a:cubicBezTo>
                  <a:pt x="1557824" y="784320"/>
                  <a:pt x="1320830" y="719923"/>
                  <a:pt x="1068931" y="719923"/>
                </a:cubicBezTo>
                <a:cubicBezTo>
                  <a:pt x="817032" y="719923"/>
                  <a:pt x="580037" y="784320"/>
                  <a:pt x="373231" y="897688"/>
                </a:cubicBezTo>
                <a:lnTo>
                  <a:pt x="339725" y="9182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rtificial intelligence in eyecare: how do we ensure new technologies truly  benefit our patients? | Eye News">
            <a:extLst>
              <a:ext uri="{FF2B5EF4-FFF2-40B4-BE49-F238E27FC236}">
                <a16:creationId xmlns:a16="http://schemas.microsoft.com/office/drawing/2014/main" id="{D79141F6-D50B-4113-B1F6-451190CC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8644" b="23102"/>
          <a:stretch>
            <a:fillRect/>
          </a:stretch>
        </p:blipFill>
        <p:spPr bwMode="auto">
          <a:xfrm rot="8992783">
            <a:off x="-2557788" y="1877758"/>
            <a:ext cx="1899002" cy="1443736"/>
          </a:xfrm>
          <a:custGeom>
            <a:avLst/>
            <a:gdLst>
              <a:gd name="connsiteX0" fmla="*/ 1274551 w 1899002"/>
              <a:gd name="connsiteY0" fmla="*/ 0 h 1443736"/>
              <a:gd name="connsiteX1" fmla="*/ 1899002 w 1899002"/>
              <a:gd name="connsiteY1" fmla="*/ 357266 h 1443736"/>
              <a:gd name="connsiteX2" fmla="*/ 0 w 1899002"/>
              <a:gd name="connsiteY2" fmla="*/ 1443736 h 1443736"/>
              <a:gd name="connsiteX3" fmla="*/ 0 w 1899002"/>
              <a:gd name="connsiteY3" fmla="*/ 730328 h 1443736"/>
              <a:gd name="connsiteX4" fmla="*/ 1 w 1899002"/>
              <a:gd name="connsiteY4" fmla="*/ 730328 h 1443736"/>
              <a:gd name="connsiteX5" fmla="*/ 1221316 w 1899002"/>
              <a:gd name="connsiteY5" fmla="*/ 86834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1274551" y="0"/>
                </a:moveTo>
                <a:lnTo>
                  <a:pt x="1899002" y="357266"/>
                </a:lnTo>
                <a:cubicBezTo>
                  <a:pt x="1507300" y="1029576"/>
                  <a:pt x="783404" y="1443736"/>
                  <a:pt x="0" y="1443736"/>
                </a:cubicBezTo>
                <a:lnTo>
                  <a:pt x="0" y="730328"/>
                </a:lnTo>
                <a:lnTo>
                  <a:pt x="1" y="730328"/>
                </a:lnTo>
                <a:cubicBezTo>
                  <a:pt x="508398" y="730328"/>
                  <a:pt x="956634" y="475072"/>
                  <a:pt x="1221316" y="8683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Groundbreaking AI Technology Uses People's Eye Movements to Predict Their  Decisions | Smith School">
            <a:extLst>
              <a:ext uri="{FF2B5EF4-FFF2-40B4-BE49-F238E27FC236}">
                <a16:creationId xmlns:a16="http://schemas.microsoft.com/office/drawing/2014/main" id="{105345CA-75C0-41CE-B846-9D17F0A5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r="5690"/>
          <a:stretch>
            <a:fillRect/>
          </a:stretch>
        </p:blipFill>
        <p:spPr bwMode="auto">
          <a:xfrm rot="8992783">
            <a:off x="-1032477" y="4506912"/>
            <a:ext cx="1899002" cy="1443736"/>
          </a:xfrm>
          <a:custGeom>
            <a:avLst/>
            <a:gdLst>
              <a:gd name="connsiteX0" fmla="*/ 0 w 1899002"/>
              <a:gd name="connsiteY0" fmla="*/ 0 h 1443736"/>
              <a:gd name="connsiteX1" fmla="*/ 1899002 w 1899002"/>
              <a:gd name="connsiteY1" fmla="*/ 1086470 h 1443736"/>
              <a:gd name="connsiteX2" fmla="*/ 1274550 w 1899002"/>
              <a:gd name="connsiteY2" fmla="*/ 1443736 h 1443736"/>
              <a:gd name="connsiteX3" fmla="*/ 1221316 w 1899002"/>
              <a:gd name="connsiteY3" fmla="*/ 1356904 h 1443736"/>
              <a:gd name="connsiteX4" fmla="*/ 1 w 1899002"/>
              <a:gd name="connsiteY4" fmla="*/ 713411 h 1443736"/>
              <a:gd name="connsiteX5" fmla="*/ 0 w 1899002"/>
              <a:gd name="connsiteY5" fmla="*/ 713411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0" y="0"/>
                </a:moveTo>
                <a:cubicBezTo>
                  <a:pt x="783404" y="0"/>
                  <a:pt x="1507301" y="414161"/>
                  <a:pt x="1899002" y="1086470"/>
                </a:cubicBezTo>
                <a:lnTo>
                  <a:pt x="1274550" y="1443736"/>
                </a:lnTo>
                <a:lnTo>
                  <a:pt x="1221316" y="1356904"/>
                </a:lnTo>
                <a:cubicBezTo>
                  <a:pt x="956634" y="968667"/>
                  <a:pt x="508398" y="713411"/>
                  <a:pt x="1" y="713411"/>
                </a:cubicBezTo>
                <a:lnTo>
                  <a:pt x="0" y="7134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FD5A9-FE72-4518-A9AF-80D46F9383D4}"/>
              </a:ext>
            </a:extLst>
          </p:cNvPr>
          <p:cNvSpPr txBox="1"/>
          <p:nvPr/>
        </p:nvSpPr>
        <p:spPr>
          <a:xfrm>
            <a:off x="-32392" y="3051292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2B45F9-9D51-41E0-92BB-B8821A113E81}"/>
              </a:ext>
            </a:extLst>
          </p:cNvPr>
          <p:cNvGrpSpPr/>
          <p:nvPr/>
        </p:nvGrpSpPr>
        <p:grpSpPr>
          <a:xfrm>
            <a:off x="799599" y="1314497"/>
            <a:ext cx="8212727" cy="792875"/>
            <a:chOff x="799599" y="1314497"/>
            <a:chExt cx="8212727" cy="7928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053F413-0B19-400B-AB0D-17EA8549E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599" y="1318565"/>
              <a:ext cx="445815" cy="78880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83CCFC-8A80-4B9E-B650-D6DFFCE58656}"/>
                </a:ext>
              </a:extLst>
            </p:cNvPr>
            <p:cNvCxnSpPr>
              <a:cxnSpLocks/>
            </p:cNvCxnSpPr>
            <p:nvPr/>
          </p:nvCxnSpPr>
          <p:spPr>
            <a:xfrm>
              <a:off x="1245414" y="1314497"/>
              <a:ext cx="7766912" cy="4068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222A3F-217D-41AF-869A-77006404F93F}"/>
              </a:ext>
            </a:extLst>
          </p:cNvPr>
          <p:cNvSpPr txBox="1"/>
          <p:nvPr/>
        </p:nvSpPr>
        <p:spPr>
          <a:xfrm>
            <a:off x="6262855" y="534593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04. Methods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2AC6E-4898-40F7-B290-7E398FD3BE15}"/>
              </a:ext>
            </a:extLst>
          </p:cNvPr>
          <p:cNvSpPr txBox="1"/>
          <p:nvPr/>
        </p:nvSpPr>
        <p:spPr>
          <a:xfrm>
            <a:off x="2685722" y="1478885"/>
            <a:ext cx="7231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Second Submission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02D21F-630C-4C11-88E0-6F79DB9FD7AF}"/>
              </a:ext>
            </a:extLst>
          </p:cNvPr>
          <p:cNvSpPr txBox="1"/>
          <p:nvPr/>
        </p:nvSpPr>
        <p:spPr>
          <a:xfrm>
            <a:off x="2878393" y="1848217"/>
            <a:ext cx="7231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Model : </a:t>
            </a:r>
            <a:r>
              <a:rPr lang="en-US" sz="1600" dirty="0"/>
              <a:t>inceptionV3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DDEAC7-6EAB-4EF8-9A6B-09EE4F9924FF}"/>
              </a:ext>
            </a:extLst>
          </p:cNvPr>
          <p:cNvSpPr txBox="1"/>
          <p:nvPr/>
        </p:nvSpPr>
        <p:spPr>
          <a:xfrm>
            <a:off x="2878393" y="3845108"/>
            <a:ext cx="52619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Loss Function : </a:t>
            </a:r>
            <a:r>
              <a:rPr lang="en-US" sz="1600" dirty="0" err="1"/>
              <a:t>ClassBalanced</a:t>
            </a:r>
            <a:r>
              <a:rPr lang="en-US" sz="1600" dirty="0"/>
              <a:t> Focal Loss</a:t>
            </a:r>
          </a:p>
        </p:txBody>
      </p:sp>
      <p:pic>
        <p:nvPicPr>
          <p:cNvPr id="26" name="Picture 4" descr="Inception-v3 model's architecture. | Download Scientific Diagram">
            <a:extLst>
              <a:ext uri="{FF2B5EF4-FFF2-40B4-BE49-F238E27FC236}">
                <a16:creationId xmlns:a16="http://schemas.microsoft.com/office/drawing/2014/main" id="{DD4147D4-5774-43B6-8C54-4E6E4DE96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867" y="2265382"/>
            <a:ext cx="3918027" cy="15718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08757A-A681-4D90-BD72-8E8DAB0011D7}"/>
                  </a:ext>
                </a:extLst>
              </p:cNvPr>
              <p:cNvSpPr txBox="1"/>
              <p:nvPr/>
            </p:nvSpPr>
            <p:spPr>
              <a:xfrm>
                <a:off x="3177473" y="4169198"/>
                <a:ext cx="2189769" cy="537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/>
                          </m:ctrlPr>
                        </m:sSubPr>
                        <m:e>
                          <m:r>
                            <a:rPr lang="en-US" b="1" i="1"/>
                            <m:t>𝑪𝑩</m:t>
                          </m:r>
                        </m:e>
                        <m:sub>
                          <m:r>
                            <a:rPr lang="en-US" b="1" i="1"/>
                            <m:t>(</m:t>
                          </m:r>
                          <m:r>
                            <a:rPr lang="en-US" b="1" i="1"/>
                            <m:t>𝒑</m:t>
                          </m:r>
                          <m:r>
                            <a:rPr lang="en-US" b="1" i="1"/>
                            <m:t>,</m:t>
                          </m:r>
                          <m:r>
                            <a:rPr lang="en-US" b="1" i="1"/>
                            <m:t>𝒚</m:t>
                          </m:r>
                          <m:r>
                            <a:rPr lang="en-US" b="1" i="1"/>
                            <m:t>)</m:t>
                          </m:r>
                        </m:sub>
                      </m:sSub>
                      <m:r>
                        <a:rPr lang="en-US" b="1" i="1"/>
                        <m:t>= </m:t>
                      </m:r>
                      <m:f>
                        <m:fPr>
                          <m:ctrlPr>
                            <a:rPr lang="en-US" b="1" i="1"/>
                          </m:ctrlPr>
                        </m:fPr>
                        <m:num>
                          <m:r>
                            <a:rPr lang="en-US" b="1" i="1"/>
                            <m:t>𝟏</m:t>
                          </m:r>
                          <m:r>
                            <a:rPr lang="en-US" b="1" i="1"/>
                            <m:t>−</m:t>
                          </m:r>
                          <m:r>
                            <a:rPr lang="en-US" b="1" i="1"/>
                            <m:t>𝜷</m:t>
                          </m:r>
                        </m:num>
                        <m:den>
                          <m:r>
                            <a:rPr lang="en-US" b="1" i="1"/>
                            <m:t>𝟏</m:t>
                          </m:r>
                          <m:r>
                            <a:rPr lang="en-US" b="1" i="1"/>
                            <m:t>−</m:t>
                          </m:r>
                          <m:sSup>
                            <m:sSupPr>
                              <m:ctrlPr>
                                <a:rPr lang="en-US" b="1" i="1"/>
                              </m:ctrlPr>
                            </m:sSupPr>
                            <m:e>
                              <m:r>
                                <a:rPr lang="en-US" b="1" i="1"/>
                                <m:t>𝜷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1" i="1"/>
                                  </m:ctrlPr>
                                </m:sSubPr>
                                <m:e>
                                  <m:r>
                                    <a:rPr lang="en-US" b="1" i="1"/>
                                    <m:t>𝒏</m:t>
                                  </m:r>
                                </m:e>
                                <m:sub>
                                  <m:r>
                                    <a:rPr lang="en-US" b="1" i="1"/>
                                    <m:t>𝒚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1" i="1"/>
                        <m:t> </m:t>
                      </m:r>
                      <m:sSub>
                        <m:sSubPr>
                          <m:ctrlPr>
                            <a:rPr lang="en-US" b="1" i="1"/>
                          </m:ctrlPr>
                        </m:sSubPr>
                        <m:e>
                          <m:r>
                            <a:rPr lang="en-US" b="1" i="1"/>
                            <m:t>𝑳</m:t>
                          </m:r>
                        </m:e>
                        <m:sub>
                          <m:r>
                            <a:rPr lang="en-US" b="1" i="1"/>
                            <m:t>(</m:t>
                          </m:r>
                          <m:r>
                            <a:rPr lang="en-US" b="1" i="1"/>
                            <m:t>𝒑</m:t>
                          </m:r>
                          <m:r>
                            <a:rPr lang="en-US" b="1" i="1"/>
                            <m:t>,</m:t>
                          </m:r>
                          <m:r>
                            <a:rPr lang="en-US" b="1" i="1"/>
                            <m:t>𝒚</m:t>
                          </m:r>
                          <m:r>
                            <a:rPr lang="en-US" b="1" i="1"/>
                            <m:t>)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08757A-A681-4D90-BD72-8E8DAB001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473" y="4169198"/>
                <a:ext cx="2189769" cy="537711"/>
              </a:xfrm>
              <a:prstGeom prst="rect">
                <a:avLst/>
              </a:prstGeom>
              <a:blipFill>
                <a:blip r:embed="rId10"/>
                <a:stretch>
                  <a:fillRect b="-7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99B737-1158-427D-AEF8-18C3DC2228D9}"/>
                  </a:ext>
                </a:extLst>
              </p:cNvPr>
              <p:cNvSpPr txBox="1"/>
              <p:nvPr/>
            </p:nvSpPr>
            <p:spPr>
              <a:xfrm>
                <a:off x="5410058" y="4302312"/>
                <a:ext cx="3833100" cy="11208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: </a:t>
                </a:r>
                <a:r>
                  <a:rPr lang="en-US" sz="1200" dirty="0"/>
                  <a:t>general loss function</a:t>
                </a:r>
                <a:endParaRPr lang="en-US" dirty="0"/>
              </a:p>
              <a:p>
                <a:r>
                  <a:rPr lang="en-US" b="1" dirty="0"/>
                  <a:t>y</a:t>
                </a:r>
                <a:r>
                  <a:rPr lang="en-US" dirty="0"/>
                  <a:t>         : </a:t>
                </a:r>
                <a:r>
                  <a:rPr lang="en-US" sz="1200" dirty="0"/>
                  <a:t>the ground-truth label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1200" dirty="0"/>
                  <a:t>            :  number of samples in the ground-truth class y</a:t>
                </a:r>
              </a:p>
              <a:p>
                <a:pPr/>
                <a:r>
                  <a:rPr lang="el-GR" sz="1600" b="1" dirty="0"/>
                  <a:t>β ∈ [0, 1</a:t>
                </a:r>
                <a:r>
                  <a:rPr lang="en-US" sz="1600" b="1" dirty="0"/>
                  <a:t>]</a:t>
                </a:r>
                <a:endParaRPr lang="en-US" sz="12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99B737-1158-427D-AEF8-18C3DC222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058" y="4302312"/>
                <a:ext cx="3833100" cy="1120884"/>
              </a:xfrm>
              <a:prstGeom prst="rect">
                <a:avLst/>
              </a:prstGeom>
              <a:blipFill>
                <a:blip r:embed="rId11"/>
                <a:stretch>
                  <a:fillRect l="-1109" t="-2151" b="-59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583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How to build a safe path to AI in Healthcare | CIO">
            <a:extLst>
              <a:ext uri="{FF2B5EF4-FFF2-40B4-BE49-F238E27FC236}">
                <a16:creationId xmlns:a16="http://schemas.microsoft.com/office/drawing/2014/main" id="{F971B284-F510-4731-8E7C-6D08F66A9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0" t="927" b="20857"/>
          <a:stretch>
            <a:fillRect/>
          </a:stretch>
        </p:blipFill>
        <p:spPr bwMode="auto">
          <a:xfrm rot="8992783">
            <a:off x="-852981" y="888709"/>
            <a:ext cx="1899002" cy="1443736"/>
          </a:xfrm>
          <a:custGeom>
            <a:avLst/>
            <a:gdLst>
              <a:gd name="connsiteX0" fmla="*/ 624453 w 1899002"/>
              <a:gd name="connsiteY0" fmla="*/ 0 h 1443736"/>
              <a:gd name="connsiteX1" fmla="*/ 677688 w 1899002"/>
              <a:gd name="connsiteY1" fmla="*/ 86834 h 1443736"/>
              <a:gd name="connsiteX2" fmla="*/ 1748412 w 1899002"/>
              <a:gd name="connsiteY2" fmla="*/ 722792 h 1443736"/>
              <a:gd name="connsiteX3" fmla="*/ 1899002 w 1899002"/>
              <a:gd name="connsiteY3" fmla="*/ 730328 h 1443736"/>
              <a:gd name="connsiteX4" fmla="*/ 1899002 w 1899002"/>
              <a:gd name="connsiteY4" fmla="*/ 1443736 h 1443736"/>
              <a:gd name="connsiteX5" fmla="*/ 0 w 1899002"/>
              <a:gd name="connsiteY5" fmla="*/ 357266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624453" y="0"/>
                </a:moveTo>
                <a:lnTo>
                  <a:pt x="677688" y="86834"/>
                </a:lnTo>
                <a:cubicBezTo>
                  <a:pt x="915902" y="436249"/>
                  <a:pt x="1302795" y="677947"/>
                  <a:pt x="1748412" y="722792"/>
                </a:cubicBezTo>
                <a:lnTo>
                  <a:pt x="1899002" y="730328"/>
                </a:lnTo>
                <a:lnTo>
                  <a:pt x="1899002" y="1443736"/>
                </a:lnTo>
                <a:cubicBezTo>
                  <a:pt x="1115598" y="1443736"/>
                  <a:pt x="391702" y="1029576"/>
                  <a:pt x="0" y="3572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kin-Like Computing Chip Examines Health Data With Brain-Mimicking AI |  OnlyMyHealth">
            <a:extLst>
              <a:ext uri="{FF2B5EF4-FFF2-40B4-BE49-F238E27FC236}">
                <a16:creationId xmlns:a16="http://schemas.microsoft.com/office/drawing/2014/main" id="{8EFD24BD-5F4D-4A50-8FEB-26D70C69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5" r="52266" b="4495"/>
          <a:stretch>
            <a:fillRect/>
          </a:stretch>
        </p:blipFill>
        <p:spPr bwMode="auto">
          <a:xfrm rot="8992783">
            <a:off x="1054794" y="1431255"/>
            <a:ext cx="918231" cy="2075262"/>
          </a:xfrm>
          <a:custGeom>
            <a:avLst/>
            <a:gdLst>
              <a:gd name="connsiteX0" fmla="*/ 245271 w 918231"/>
              <a:gd name="connsiteY0" fmla="*/ 0 h 2075262"/>
              <a:gd name="connsiteX1" fmla="*/ 464507 w 918231"/>
              <a:gd name="connsiteY1" fmla="*/ 0 h 2075262"/>
              <a:gd name="connsiteX2" fmla="*/ 918231 w 918231"/>
              <a:gd name="connsiteY2" fmla="*/ 259588 h 2075262"/>
              <a:gd name="connsiteX3" fmla="*/ 897690 w 918231"/>
              <a:gd name="connsiteY3" fmla="*/ 293093 h 2075262"/>
              <a:gd name="connsiteX4" fmla="*/ 719924 w 918231"/>
              <a:gd name="connsiteY4" fmla="*/ 988793 h 2075262"/>
              <a:gd name="connsiteX5" fmla="*/ 897690 w 918231"/>
              <a:gd name="connsiteY5" fmla="*/ 1684492 h 2075262"/>
              <a:gd name="connsiteX6" fmla="*/ 918230 w 918231"/>
              <a:gd name="connsiteY6" fmla="*/ 1717996 h 2075262"/>
              <a:gd name="connsiteX7" fmla="*/ 293777 w 918231"/>
              <a:gd name="connsiteY7" fmla="*/ 2075262 h 2075262"/>
              <a:gd name="connsiteX8" fmla="*/ 165250 w 918231"/>
              <a:gd name="connsiteY8" fmla="*/ 161141 h 207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8231" h="2075262">
                <a:moveTo>
                  <a:pt x="245271" y="0"/>
                </a:moveTo>
                <a:lnTo>
                  <a:pt x="464507" y="0"/>
                </a:lnTo>
                <a:lnTo>
                  <a:pt x="918231" y="259588"/>
                </a:lnTo>
                <a:lnTo>
                  <a:pt x="897690" y="293093"/>
                </a:lnTo>
                <a:cubicBezTo>
                  <a:pt x="784321" y="499899"/>
                  <a:pt x="719924" y="736894"/>
                  <a:pt x="719924" y="988793"/>
                </a:cubicBezTo>
                <a:cubicBezTo>
                  <a:pt x="719924" y="1240692"/>
                  <a:pt x="784321" y="1477686"/>
                  <a:pt x="897690" y="1684492"/>
                </a:cubicBezTo>
                <a:lnTo>
                  <a:pt x="918230" y="1717996"/>
                </a:lnTo>
                <a:lnTo>
                  <a:pt x="293777" y="2075262"/>
                </a:lnTo>
                <a:cubicBezTo>
                  <a:pt x="-48963" y="1486991"/>
                  <a:pt x="-91805" y="779274"/>
                  <a:pt x="165250" y="16114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I in Healthcare: How to use retinal images to prevent vision loss">
            <a:extLst>
              <a:ext uri="{FF2B5EF4-FFF2-40B4-BE49-F238E27FC236}">
                <a16:creationId xmlns:a16="http://schemas.microsoft.com/office/drawing/2014/main" id="{540B9F7C-BB39-4DED-B9A1-3532B1DCE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2471" r="2443" b="4823"/>
          <a:stretch>
            <a:fillRect/>
          </a:stretch>
        </p:blipFill>
        <p:spPr bwMode="auto">
          <a:xfrm rot="6312603">
            <a:off x="445758" y="3765122"/>
            <a:ext cx="2114326" cy="1144841"/>
          </a:xfrm>
          <a:custGeom>
            <a:avLst/>
            <a:gdLst>
              <a:gd name="connsiteX0" fmla="*/ 2114326 w 2114326"/>
              <a:gd name="connsiteY0" fmla="*/ 637483 h 1144841"/>
              <a:gd name="connsiteX1" fmla="*/ 1612785 w 2114326"/>
              <a:gd name="connsiteY1" fmla="*/ 1144841 h 1144841"/>
              <a:gd name="connsiteX2" fmla="*/ 1500392 w 2114326"/>
              <a:gd name="connsiteY2" fmla="*/ 1044332 h 1144841"/>
              <a:gd name="connsiteX3" fmla="*/ 291833 w 2114326"/>
              <a:gd name="connsiteY3" fmla="*/ 743869 h 1144841"/>
              <a:gd name="connsiteX4" fmla="*/ 192930 w 2114326"/>
              <a:gd name="connsiteY4" fmla="*/ 768198 h 1144841"/>
              <a:gd name="connsiteX5" fmla="*/ 0 w 2114326"/>
              <a:gd name="connsiteY5" fmla="*/ 75117 h 1144841"/>
              <a:gd name="connsiteX6" fmla="*/ 2114326 w 2114326"/>
              <a:gd name="connsiteY6" fmla="*/ 637483 h 114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4326" h="1144841">
                <a:moveTo>
                  <a:pt x="2114326" y="637483"/>
                </a:moveTo>
                <a:lnTo>
                  <a:pt x="1612785" y="1144841"/>
                </a:lnTo>
                <a:lnTo>
                  <a:pt x="1500392" y="1044332"/>
                </a:lnTo>
                <a:cubicBezTo>
                  <a:pt x="1151954" y="762949"/>
                  <a:pt x="706889" y="662845"/>
                  <a:pt x="291833" y="743869"/>
                </a:cubicBezTo>
                <a:lnTo>
                  <a:pt x="192930" y="768198"/>
                </a:lnTo>
                <a:lnTo>
                  <a:pt x="0" y="75117"/>
                </a:lnTo>
                <a:cubicBezTo>
                  <a:pt x="751214" y="-127636"/>
                  <a:pt x="1557191" y="86736"/>
                  <a:pt x="2114326" y="6374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What is Artificial Intelligence (AI) and Why People Should Learn About it -  UCF Business Incubation Program - University of Central Florida">
            <a:extLst>
              <a:ext uri="{FF2B5EF4-FFF2-40B4-BE49-F238E27FC236}">
                <a16:creationId xmlns:a16="http://schemas.microsoft.com/office/drawing/2014/main" id="{272710F2-65FF-469B-9E94-59D449EB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3" b="23821"/>
          <a:stretch>
            <a:fillRect/>
          </a:stretch>
        </p:blipFill>
        <p:spPr bwMode="auto">
          <a:xfrm rot="14392783">
            <a:off x="-2643757" y="3857605"/>
            <a:ext cx="2138515" cy="918230"/>
          </a:xfrm>
          <a:custGeom>
            <a:avLst/>
            <a:gdLst>
              <a:gd name="connsiteX0" fmla="*/ 0 w 2138515"/>
              <a:gd name="connsiteY0" fmla="*/ 324438 h 918230"/>
              <a:gd name="connsiteX1" fmla="*/ 0 w 2138515"/>
              <a:gd name="connsiteY1" fmla="*/ 284329 h 918230"/>
              <a:gd name="connsiteX2" fmla="*/ 110269 w 2138515"/>
              <a:gd name="connsiteY2" fmla="*/ 224924 h 918230"/>
              <a:gd name="connsiteX3" fmla="*/ 2027590 w 2138515"/>
              <a:gd name="connsiteY3" fmla="*/ 224924 h 918230"/>
              <a:gd name="connsiteX4" fmla="*/ 2138515 w 2138515"/>
              <a:gd name="connsiteY4" fmla="*/ 284682 h 918230"/>
              <a:gd name="connsiteX5" fmla="*/ 2138515 w 2138515"/>
              <a:gd name="connsiteY5" fmla="*/ 323291 h 918230"/>
              <a:gd name="connsiteX6" fmla="*/ 1798134 w 2138515"/>
              <a:gd name="connsiteY6" fmla="*/ 918229 h 918230"/>
              <a:gd name="connsiteX7" fmla="*/ 1764630 w 2138515"/>
              <a:gd name="connsiteY7" fmla="*/ 897688 h 918230"/>
              <a:gd name="connsiteX8" fmla="*/ 1068931 w 2138515"/>
              <a:gd name="connsiteY8" fmla="*/ 719923 h 918230"/>
              <a:gd name="connsiteX9" fmla="*/ 373231 w 2138515"/>
              <a:gd name="connsiteY9" fmla="*/ 897688 h 918230"/>
              <a:gd name="connsiteX10" fmla="*/ 339725 w 2138515"/>
              <a:gd name="connsiteY10" fmla="*/ 918230 h 91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38515" h="918230">
                <a:moveTo>
                  <a:pt x="0" y="324438"/>
                </a:moveTo>
                <a:lnTo>
                  <a:pt x="0" y="284329"/>
                </a:lnTo>
                <a:lnTo>
                  <a:pt x="110269" y="224924"/>
                </a:lnTo>
                <a:cubicBezTo>
                  <a:pt x="714538" y="-74974"/>
                  <a:pt x="1423321" y="-74974"/>
                  <a:pt x="2027590" y="224924"/>
                </a:cubicBezTo>
                <a:lnTo>
                  <a:pt x="2138515" y="284682"/>
                </a:lnTo>
                <a:lnTo>
                  <a:pt x="2138515" y="323291"/>
                </a:lnTo>
                <a:lnTo>
                  <a:pt x="1798134" y="918229"/>
                </a:lnTo>
                <a:lnTo>
                  <a:pt x="1764630" y="897688"/>
                </a:lnTo>
                <a:cubicBezTo>
                  <a:pt x="1557824" y="784320"/>
                  <a:pt x="1320830" y="719923"/>
                  <a:pt x="1068931" y="719923"/>
                </a:cubicBezTo>
                <a:cubicBezTo>
                  <a:pt x="817032" y="719923"/>
                  <a:pt x="580037" y="784320"/>
                  <a:pt x="373231" y="897688"/>
                </a:cubicBezTo>
                <a:lnTo>
                  <a:pt x="339725" y="9182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rtificial intelligence in eyecare: how do we ensure new technologies truly  benefit our patients? | Eye News">
            <a:extLst>
              <a:ext uri="{FF2B5EF4-FFF2-40B4-BE49-F238E27FC236}">
                <a16:creationId xmlns:a16="http://schemas.microsoft.com/office/drawing/2014/main" id="{D79141F6-D50B-4113-B1F6-451190CC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8644" b="23102"/>
          <a:stretch>
            <a:fillRect/>
          </a:stretch>
        </p:blipFill>
        <p:spPr bwMode="auto">
          <a:xfrm rot="8992783">
            <a:off x="-2557788" y="1877758"/>
            <a:ext cx="1899002" cy="1443736"/>
          </a:xfrm>
          <a:custGeom>
            <a:avLst/>
            <a:gdLst>
              <a:gd name="connsiteX0" fmla="*/ 1274551 w 1899002"/>
              <a:gd name="connsiteY0" fmla="*/ 0 h 1443736"/>
              <a:gd name="connsiteX1" fmla="*/ 1899002 w 1899002"/>
              <a:gd name="connsiteY1" fmla="*/ 357266 h 1443736"/>
              <a:gd name="connsiteX2" fmla="*/ 0 w 1899002"/>
              <a:gd name="connsiteY2" fmla="*/ 1443736 h 1443736"/>
              <a:gd name="connsiteX3" fmla="*/ 0 w 1899002"/>
              <a:gd name="connsiteY3" fmla="*/ 730328 h 1443736"/>
              <a:gd name="connsiteX4" fmla="*/ 1 w 1899002"/>
              <a:gd name="connsiteY4" fmla="*/ 730328 h 1443736"/>
              <a:gd name="connsiteX5" fmla="*/ 1221316 w 1899002"/>
              <a:gd name="connsiteY5" fmla="*/ 86834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1274551" y="0"/>
                </a:moveTo>
                <a:lnTo>
                  <a:pt x="1899002" y="357266"/>
                </a:lnTo>
                <a:cubicBezTo>
                  <a:pt x="1507300" y="1029576"/>
                  <a:pt x="783404" y="1443736"/>
                  <a:pt x="0" y="1443736"/>
                </a:cubicBezTo>
                <a:lnTo>
                  <a:pt x="0" y="730328"/>
                </a:lnTo>
                <a:lnTo>
                  <a:pt x="1" y="730328"/>
                </a:lnTo>
                <a:cubicBezTo>
                  <a:pt x="508398" y="730328"/>
                  <a:pt x="956634" y="475072"/>
                  <a:pt x="1221316" y="8683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Groundbreaking AI Technology Uses People's Eye Movements to Predict Their  Decisions | Smith School">
            <a:extLst>
              <a:ext uri="{FF2B5EF4-FFF2-40B4-BE49-F238E27FC236}">
                <a16:creationId xmlns:a16="http://schemas.microsoft.com/office/drawing/2014/main" id="{105345CA-75C0-41CE-B846-9D17F0A5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r="5690"/>
          <a:stretch>
            <a:fillRect/>
          </a:stretch>
        </p:blipFill>
        <p:spPr bwMode="auto">
          <a:xfrm rot="8992783">
            <a:off x="-1032477" y="4506912"/>
            <a:ext cx="1899002" cy="1443736"/>
          </a:xfrm>
          <a:custGeom>
            <a:avLst/>
            <a:gdLst>
              <a:gd name="connsiteX0" fmla="*/ 0 w 1899002"/>
              <a:gd name="connsiteY0" fmla="*/ 0 h 1443736"/>
              <a:gd name="connsiteX1" fmla="*/ 1899002 w 1899002"/>
              <a:gd name="connsiteY1" fmla="*/ 1086470 h 1443736"/>
              <a:gd name="connsiteX2" fmla="*/ 1274550 w 1899002"/>
              <a:gd name="connsiteY2" fmla="*/ 1443736 h 1443736"/>
              <a:gd name="connsiteX3" fmla="*/ 1221316 w 1899002"/>
              <a:gd name="connsiteY3" fmla="*/ 1356904 h 1443736"/>
              <a:gd name="connsiteX4" fmla="*/ 1 w 1899002"/>
              <a:gd name="connsiteY4" fmla="*/ 713411 h 1443736"/>
              <a:gd name="connsiteX5" fmla="*/ 0 w 1899002"/>
              <a:gd name="connsiteY5" fmla="*/ 713411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0" y="0"/>
                </a:moveTo>
                <a:cubicBezTo>
                  <a:pt x="783404" y="0"/>
                  <a:pt x="1507301" y="414161"/>
                  <a:pt x="1899002" y="1086470"/>
                </a:cubicBezTo>
                <a:lnTo>
                  <a:pt x="1274550" y="1443736"/>
                </a:lnTo>
                <a:lnTo>
                  <a:pt x="1221316" y="1356904"/>
                </a:lnTo>
                <a:cubicBezTo>
                  <a:pt x="956634" y="968667"/>
                  <a:pt x="508398" y="713411"/>
                  <a:pt x="1" y="713411"/>
                </a:cubicBezTo>
                <a:lnTo>
                  <a:pt x="0" y="7134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FD5A9-FE72-4518-A9AF-80D46F9383D4}"/>
              </a:ext>
            </a:extLst>
          </p:cNvPr>
          <p:cNvSpPr txBox="1"/>
          <p:nvPr/>
        </p:nvSpPr>
        <p:spPr>
          <a:xfrm>
            <a:off x="-32392" y="3051292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2B45F9-9D51-41E0-92BB-B8821A113E81}"/>
              </a:ext>
            </a:extLst>
          </p:cNvPr>
          <p:cNvGrpSpPr/>
          <p:nvPr/>
        </p:nvGrpSpPr>
        <p:grpSpPr>
          <a:xfrm>
            <a:off x="799599" y="1314497"/>
            <a:ext cx="8212727" cy="792875"/>
            <a:chOff x="799599" y="1314497"/>
            <a:chExt cx="8212727" cy="7928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053F413-0B19-400B-AB0D-17EA8549E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599" y="1318565"/>
              <a:ext cx="445815" cy="78880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83CCFC-8A80-4B9E-B650-D6DFFCE58656}"/>
                </a:ext>
              </a:extLst>
            </p:cNvPr>
            <p:cNvCxnSpPr>
              <a:cxnSpLocks/>
            </p:cNvCxnSpPr>
            <p:nvPr/>
          </p:nvCxnSpPr>
          <p:spPr>
            <a:xfrm>
              <a:off x="1245414" y="1314497"/>
              <a:ext cx="7766912" cy="4068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222A3F-217D-41AF-869A-77006404F93F}"/>
              </a:ext>
            </a:extLst>
          </p:cNvPr>
          <p:cNvSpPr txBox="1"/>
          <p:nvPr/>
        </p:nvSpPr>
        <p:spPr>
          <a:xfrm>
            <a:off x="6262855" y="534593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04. Methods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2AC6E-4898-40F7-B290-7E398FD3BE15}"/>
              </a:ext>
            </a:extLst>
          </p:cNvPr>
          <p:cNvSpPr txBox="1"/>
          <p:nvPr/>
        </p:nvSpPr>
        <p:spPr>
          <a:xfrm>
            <a:off x="2685722" y="1478885"/>
            <a:ext cx="7231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Second Submission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02D21F-630C-4C11-88E0-6F79DB9FD7AF}"/>
              </a:ext>
            </a:extLst>
          </p:cNvPr>
          <p:cNvSpPr txBox="1"/>
          <p:nvPr/>
        </p:nvSpPr>
        <p:spPr>
          <a:xfrm>
            <a:off x="2878393" y="1848217"/>
            <a:ext cx="7231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Model : </a:t>
            </a:r>
            <a:r>
              <a:rPr lang="en-US" sz="1600" dirty="0"/>
              <a:t>inceptionV3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DDEAC7-6EAB-4EF8-9A6B-09EE4F9924FF}"/>
              </a:ext>
            </a:extLst>
          </p:cNvPr>
          <p:cNvSpPr txBox="1"/>
          <p:nvPr/>
        </p:nvSpPr>
        <p:spPr>
          <a:xfrm>
            <a:off x="2878393" y="3845108"/>
            <a:ext cx="4693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Loss Function : </a:t>
            </a:r>
            <a:r>
              <a:rPr lang="en-US" sz="1600" dirty="0" err="1"/>
              <a:t>ClassBalanced</a:t>
            </a:r>
            <a:r>
              <a:rPr lang="en-US" sz="1600" dirty="0"/>
              <a:t> Focal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C336160-77C5-4552-B395-65D956A98A19}"/>
                  </a:ext>
                </a:extLst>
              </p:cNvPr>
              <p:cNvSpPr txBox="1"/>
              <p:nvPr/>
            </p:nvSpPr>
            <p:spPr>
              <a:xfrm>
                <a:off x="5001116" y="4142488"/>
                <a:ext cx="2880524" cy="665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/>
                          </m:ctrlPr>
                        </m:sSubPr>
                        <m:e>
                          <m:r>
                            <a:rPr lang="en-US" b="1" i="1"/>
                            <m:t>𝑪𝑩</m:t>
                          </m:r>
                        </m:e>
                        <m:sub>
                          <m:r>
                            <a:rPr lang="en-US" b="1" i="1"/>
                            <m:t>(</m:t>
                          </m:r>
                          <m:r>
                            <a:rPr lang="en-US" b="1" i="1"/>
                            <m:t>𝒑</m:t>
                          </m:r>
                          <m:r>
                            <a:rPr lang="en-US" b="1" i="1"/>
                            <m:t>,</m:t>
                          </m:r>
                          <m:r>
                            <a:rPr lang="en-US" b="1" i="1"/>
                            <m:t>𝒚</m:t>
                          </m:r>
                          <m:r>
                            <a:rPr lang="en-US" b="1" i="1"/>
                            <m:t>)</m:t>
                          </m:r>
                        </m:sub>
                      </m:sSub>
                      <m:r>
                        <a:rPr lang="en-US" b="1" i="1"/>
                        <m:t>= </m:t>
                      </m:r>
                      <m:f>
                        <m:fPr>
                          <m:ctrlPr>
                            <a:rPr lang="en-US" b="1" i="1"/>
                          </m:ctrlPr>
                        </m:fPr>
                        <m:num>
                          <m:r>
                            <a:rPr lang="en-US" b="1" i="1"/>
                            <m:t>𝟏</m:t>
                          </m:r>
                          <m:r>
                            <a:rPr lang="en-US" b="1" i="1"/>
                            <m:t>−</m:t>
                          </m:r>
                          <m:r>
                            <a:rPr lang="en-US" b="1" i="1"/>
                            <m:t>𝜷</m:t>
                          </m:r>
                        </m:num>
                        <m:den>
                          <m:r>
                            <a:rPr lang="en-US" b="1" i="1"/>
                            <m:t>𝟏</m:t>
                          </m:r>
                          <m:r>
                            <a:rPr lang="en-US" b="1" i="1"/>
                            <m:t>−</m:t>
                          </m:r>
                          <m:sSup>
                            <m:sSupPr>
                              <m:ctrlPr>
                                <a:rPr lang="en-US" b="1" i="1"/>
                              </m:ctrlPr>
                            </m:sSupPr>
                            <m:e>
                              <m:r>
                                <a:rPr lang="en-US" b="1" i="1"/>
                                <m:t>𝜷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1" i="1"/>
                                  </m:ctrlPr>
                                </m:sSubPr>
                                <m:e>
                                  <m:r>
                                    <a:rPr lang="en-US" b="1" i="1"/>
                                    <m:t>𝒏</m:t>
                                  </m:r>
                                </m:e>
                                <m:sub>
                                  <m:r>
                                    <a:rPr lang="en-US" b="1" i="1"/>
                                    <m:t>𝒚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1" i="1"/>
                        <m:t> </m:t>
                      </m:r>
                      <m:sSub>
                        <m:sSubPr>
                          <m:ctrlPr>
                            <a:rPr lang="en-US" b="1" i="1"/>
                          </m:ctrlPr>
                        </m:sSubPr>
                        <m:e>
                          <m:r>
                            <a:rPr lang="en-US" b="1" i="1"/>
                            <m:t>𝑳</m:t>
                          </m:r>
                        </m:e>
                        <m:sub>
                          <m:r>
                            <a:rPr lang="en-US" b="1" i="1"/>
                            <m:t>(</m:t>
                          </m:r>
                          <m:r>
                            <a:rPr lang="en-US" b="1" i="1"/>
                            <m:t>𝒑</m:t>
                          </m:r>
                          <m:r>
                            <a:rPr lang="en-US" b="1" i="1"/>
                            <m:t>,</m:t>
                          </m:r>
                          <m:r>
                            <a:rPr lang="en-US" b="1" i="1"/>
                            <m:t>𝒚</m:t>
                          </m:r>
                          <m:r>
                            <a:rPr lang="en-US" b="1" i="1"/>
                            <m:t>)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C336160-77C5-4552-B395-65D956A98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116" y="4142488"/>
                <a:ext cx="2880524" cy="6652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1A714F4-7CEE-4BDA-B091-BB6568A2EE2C}"/>
              </a:ext>
            </a:extLst>
          </p:cNvPr>
          <p:cNvSpPr txBox="1"/>
          <p:nvPr/>
        </p:nvSpPr>
        <p:spPr>
          <a:xfrm>
            <a:off x="2878393" y="4672140"/>
            <a:ext cx="1046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Data: 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1C77D1-30A7-474B-94E6-4ED424B80940}"/>
              </a:ext>
            </a:extLst>
          </p:cNvPr>
          <p:cNvSpPr txBox="1"/>
          <p:nvPr/>
        </p:nvSpPr>
        <p:spPr>
          <a:xfrm>
            <a:off x="3198062" y="5024692"/>
            <a:ext cx="49534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154 </a:t>
            </a:r>
            <a:r>
              <a:rPr lang="en-US" sz="1600" dirty="0"/>
              <a:t>images for training </a:t>
            </a:r>
            <a:r>
              <a:rPr lang="en-US" sz="1600" b="1" dirty="0"/>
              <a:t>/ 50 </a:t>
            </a:r>
            <a:r>
              <a:rPr lang="en-US" sz="1600" dirty="0"/>
              <a:t>images for validation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E7666D-FD26-4BB6-B34C-0948266D085C}"/>
              </a:ext>
            </a:extLst>
          </p:cNvPr>
          <p:cNvSpPr txBox="1"/>
          <p:nvPr/>
        </p:nvSpPr>
        <p:spPr>
          <a:xfrm>
            <a:off x="2878393" y="5496677"/>
            <a:ext cx="4425656" cy="338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 Evaluation Metrics: F1 </a:t>
            </a:r>
            <a:r>
              <a:rPr lang="en-US" sz="1600" dirty="0"/>
              <a:t>score</a:t>
            </a:r>
            <a:r>
              <a:rPr lang="en-US" sz="1600" b="1" dirty="0"/>
              <a:t>, AUC, ECE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D398FC-D9F5-44AF-B8D9-E98515D29467}"/>
              </a:ext>
            </a:extLst>
          </p:cNvPr>
          <p:cNvSpPr txBox="1"/>
          <p:nvPr/>
        </p:nvSpPr>
        <p:spPr>
          <a:xfrm>
            <a:off x="4644069" y="5968661"/>
            <a:ext cx="3507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</a:t>
            </a:r>
            <a:r>
              <a:rPr lang="en-US" dirty="0"/>
              <a:t> = </a:t>
            </a:r>
            <a:r>
              <a:rPr lang="en-US" b="1" dirty="0"/>
              <a:t>AUC</a:t>
            </a:r>
            <a:r>
              <a:rPr lang="en-US" dirty="0"/>
              <a:t> + 0.5 × </a:t>
            </a:r>
            <a:r>
              <a:rPr lang="en-US" b="1" dirty="0"/>
              <a:t>F1</a:t>
            </a:r>
            <a:r>
              <a:rPr lang="en-US" dirty="0"/>
              <a:t> + 0.5 × (1 − </a:t>
            </a:r>
            <a:r>
              <a:rPr lang="en-US" b="1" dirty="0"/>
              <a:t>ECE</a:t>
            </a:r>
            <a:r>
              <a:rPr lang="en-US" dirty="0"/>
              <a:t>)</a:t>
            </a:r>
          </a:p>
        </p:txBody>
      </p:sp>
      <p:pic>
        <p:nvPicPr>
          <p:cNvPr id="26" name="Picture 4" descr="Inception-v3 model's architecture. | Download Scientific Diagram">
            <a:extLst>
              <a:ext uri="{FF2B5EF4-FFF2-40B4-BE49-F238E27FC236}">
                <a16:creationId xmlns:a16="http://schemas.microsoft.com/office/drawing/2014/main" id="{DD4147D4-5774-43B6-8C54-4E6E4DE96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867" y="2265382"/>
            <a:ext cx="3918027" cy="15718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677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How to build a safe path to AI in Healthcare | CIO">
            <a:extLst>
              <a:ext uri="{FF2B5EF4-FFF2-40B4-BE49-F238E27FC236}">
                <a16:creationId xmlns:a16="http://schemas.microsoft.com/office/drawing/2014/main" id="{F971B284-F510-4731-8E7C-6D08F66A9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0" t="927" b="20857"/>
          <a:stretch>
            <a:fillRect/>
          </a:stretch>
        </p:blipFill>
        <p:spPr bwMode="auto">
          <a:xfrm rot="8992783">
            <a:off x="-852981" y="888709"/>
            <a:ext cx="1899002" cy="1443736"/>
          </a:xfrm>
          <a:custGeom>
            <a:avLst/>
            <a:gdLst>
              <a:gd name="connsiteX0" fmla="*/ 624453 w 1899002"/>
              <a:gd name="connsiteY0" fmla="*/ 0 h 1443736"/>
              <a:gd name="connsiteX1" fmla="*/ 677688 w 1899002"/>
              <a:gd name="connsiteY1" fmla="*/ 86834 h 1443736"/>
              <a:gd name="connsiteX2" fmla="*/ 1748412 w 1899002"/>
              <a:gd name="connsiteY2" fmla="*/ 722792 h 1443736"/>
              <a:gd name="connsiteX3" fmla="*/ 1899002 w 1899002"/>
              <a:gd name="connsiteY3" fmla="*/ 730328 h 1443736"/>
              <a:gd name="connsiteX4" fmla="*/ 1899002 w 1899002"/>
              <a:gd name="connsiteY4" fmla="*/ 1443736 h 1443736"/>
              <a:gd name="connsiteX5" fmla="*/ 0 w 1899002"/>
              <a:gd name="connsiteY5" fmla="*/ 357266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624453" y="0"/>
                </a:moveTo>
                <a:lnTo>
                  <a:pt x="677688" y="86834"/>
                </a:lnTo>
                <a:cubicBezTo>
                  <a:pt x="915902" y="436249"/>
                  <a:pt x="1302795" y="677947"/>
                  <a:pt x="1748412" y="722792"/>
                </a:cubicBezTo>
                <a:lnTo>
                  <a:pt x="1899002" y="730328"/>
                </a:lnTo>
                <a:lnTo>
                  <a:pt x="1899002" y="1443736"/>
                </a:lnTo>
                <a:cubicBezTo>
                  <a:pt x="1115598" y="1443736"/>
                  <a:pt x="391702" y="1029576"/>
                  <a:pt x="0" y="3572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kin-Like Computing Chip Examines Health Data With Brain-Mimicking AI |  OnlyMyHealth">
            <a:extLst>
              <a:ext uri="{FF2B5EF4-FFF2-40B4-BE49-F238E27FC236}">
                <a16:creationId xmlns:a16="http://schemas.microsoft.com/office/drawing/2014/main" id="{8EFD24BD-5F4D-4A50-8FEB-26D70C69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5" r="52266" b="4495"/>
          <a:stretch>
            <a:fillRect/>
          </a:stretch>
        </p:blipFill>
        <p:spPr bwMode="auto">
          <a:xfrm rot="8992783">
            <a:off x="1054794" y="1431255"/>
            <a:ext cx="918231" cy="2075262"/>
          </a:xfrm>
          <a:custGeom>
            <a:avLst/>
            <a:gdLst>
              <a:gd name="connsiteX0" fmla="*/ 245271 w 918231"/>
              <a:gd name="connsiteY0" fmla="*/ 0 h 2075262"/>
              <a:gd name="connsiteX1" fmla="*/ 464507 w 918231"/>
              <a:gd name="connsiteY1" fmla="*/ 0 h 2075262"/>
              <a:gd name="connsiteX2" fmla="*/ 918231 w 918231"/>
              <a:gd name="connsiteY2" fmla="*/ 259588 h 2075262"/>
              <a:gd name="connsiteX3" fmla="*/ 897690 w 918231"/>
              <a:gd name="connsiteY3" fmla="*/ 293093 h 2075262"/>
              <a:gd name="connsiteX4" fmla="*/ 719924 w 918231"/>
              <a:gd name="connsiteY4" fmla="*/ 988793 h 2075262"/>
              <a:gd name="connsiteX5" fmla="*/ 897690 w 918231"/>
              <a:gd name="connsiteY5" fmla="*/ 1684492 h 2075262"/>
              <a:gd name="connsiteX6" fmla="*/ 918230 w 918231"/>
              <a:gd name="connsiteY6" fmla="*/ 1717996 h 2075262"/>
              <a:gd name="connsiteX7" fmla="*/ 293777 w 918231"/>
              <a:gd name="connsiteY7" fmla="*/ 2075262 h 2075262"/>
              <a:gd name="connsiteX8" fmla="*/ 165250 w 918231"/>
              <a:gd name="connsiteY8" fmla="*/ 161141 h 207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8231" h="2075262">
                <a:moveTo>
                  <a:pt x="245271" y="0"/>
                </a:moveTo>
                <a:lnTo>
                  <a:pt x="464507" y="0"/>
                </a:lnTo>
                <a:lnTo>
                  <a:pt x="918231" y="259588"/>
                </a:lnTo>
                <a:lnTo>
                  <a:pt x="897690" y="293093"/>
                </a:lnTo>
                <a:cubicBezTo>
                  <a:pt x="784321" y="499899"/>
                  <a:pt x="719924" y="736894"/>
                  <a:pt x="719924" y="988793"/>
                </a:cubicBezTo>
                <a:cubicBezTo>
                  <a:pt x="719924" y="1240692"/>
                  <a:pt x="784321" y="1477686"/>
                  <a:pt x="897690" y="1684492"/>
                </a:cubicBezTo>
                <a:lnTo>
                  <a:pt x="918230" y="1717996"/>
                </a:lnTo>
                <a:lnTo>
                  <a:pt x="293777" y="2075262"/>
                </a:lnTo>
                <a:cubicBezTo>
                  <a:pt x="-48963" y="1486991"/>
                  <a:pt x="-91805" y="779274"/>
                  <a:pt x="165250" y="16114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I in Healthcare: How to use retinal images to prevent vision loss">
            <a:extLst>
              <a:ext uri="{FF2B5EF4-FFF2-40B4-BE49-F238E27FC236}">
                <a16:creationId xmlns:a16="http://schemas.microsoft.com/office/drawing/2014/main" id="{540B9F7C-BB39-4DED-B9A1-3532B1DCE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2471" r="2443" b="4823"/>
          <a:stretch>
            <a:fillRect/>
          </a:stretch>
        </p:blipFill>
        <p:spPr bwMode="auto">
          <a:xfrm rot="6312603">
            <a:off x="445758" y="3765122"/>
            <a:ext cx="2114326" cy="1144841"/>
          </a:xfrm>
          <a:custGeom>
            <a:avLst/>
            <a:gdLst>
              <a:gd name="connsiteX0" fmla="*/ 2114326 w 2114326"/>
              <a:gd name="connsiteY0" fmla="*/ 637483 h 1144841"/>
              <a:gd name="connsiteX1" fmla="*/ 1612785 w 2114326"/>
              <a:gd name="connsiteY1" fmla="*/ 1144841 h 1144841"/>
              <a:gd name="connsiteX2" fmla="*/ 1500392 w 2114326"/>
              <a:gd name="connsiteY2" fmla="*/ 1044332 h 1144841"/>
              <a:gd name="connsiteX3" fmla="*/ 291833 w 2114326"/>
              <a:gd name="connsiteY3" fmla="*/ 743869 h 1144841"/>
              <a:gd name="connsiteX4" fmla="*/ 192930 w 2114326"/>
              <a:gd name="connsiteY4" fmla="*/ 768198 h 1144841"/>
              <a:gd name="connsiteX5" fmla="*/ 0 w 2114326"/>
              <a:gd name="connsiteY5" fmla="*/ 75117 h 1144841"/>
              <a:gd name="connsiteX6" fmla="*/ 2114326 w 2114326"/>
              <a:gd name="connsiteY6" fmla="*/ 637483 h 114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4326" h="1144841">
                <a:moveTo>
                  <a:pt x="2114326" y="637483"/>
                </a:moveTo>
                <a:lnTo>
                  <a:pt x="1612785" y="1144841"/>
                </a:lnTo>
                <a:lnTo>
                  <a:pt x="1500392" y="1044332"/>
                </a:lnTo>
                <a:cubicBezTo>
                  <a:pt x="1151954" y="762949"/>
                  <a:pt x="706889" y="662845"/>
                  <a:pt x="291833" y="743869"/>
                </a:cubicBezTo>
                <a:lnTo>
                  <a:pt x="192930" y="768198"/>
                </a:lnTo>
                <a:lnTo>
                  <a:pt x="0" y="75117"/>
                </a:lnTo>
                <a:cubicBezTo>
                  <a:pt x="751214" y="-127636"/>
                  <a:pt x="1557191" y="86736"/>
                  <a:pt x="2114326" y="6374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What is Artificial Intelligence (AI) and Why People Should Learn About it -  UCF Business Incubation Program - University of Central Florida">
            <a:extLst>
              <a:ext uri="{FF2B5EF4-FFF2-40B4-BE49-F238E27FC236}">
                <a16:creationId xmlns:a16="http://schemas.microsoft.com/office/drawing/2014/main" id="{272710F2-65FF-469B-9E94-59D449EB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3" b="23821"/>
          <a:stretch>
            <a:fillRect/>
          </a:stretch>
        </p:blipFill>
        <p:spPr bwMode="auto">
          <a:xfrm rot="14392783">
            <a:off x="-2643757" y="3857605"/>
            <a:ext cx="2138515" cy="918230"/>
          </a:xfrm>
          <a:custGeom>
            <a:avLst/>
            <a:gdLst>
              <a:gd name="connsiteX0" fmla="*/ 0 w 2138515"/>
              <a:gd name="connsiteY0" fmla="*/ 324438 h 918230"/>
              <a:gd name="connsiteX1" fmla="*/ 0 w 2138515"/>
              <a:gd name="connsiteY1" fmla="*/ 284329 h 918230"/>
              <a:gd name="connsiteX2" fmla="*/ 110269 w 2138515"/>
              <a:gd name="connsiteY2" fmla="*/ 224924 h 918230"/>
              <a:gd name="connsiteX3" fmla="*/ 2027590 w 2138515"/>
              <a:gd name="connsiteY3" fmla="*/ 224924 h 918230"/>
              <a:gd name="connsiteX4" fmla="*/ 2138515 w 2138515"/>
              <a:gd name="connsiteY4" fmla="*/ 284682 h 918230"/>
              <a:gd name="connsiteX5" fmla="*/ 2138515 w 2138515"/>
              <a:gd name="connsiteY5" fmla="*/ 323291 h 918230"/>
              <a:gd name="connsiteX6" fmla="*/ 1798134 w 2138515"/>
              <a:gd name="connsiteY6" fmla="*/ 918229 h 918230"/>
              <a:gd name="connsiteX7" fmla="*/ 1764630 w 2138515"/>
              <a:gd name="connsiteY7" fmla="*/ 897688 h 918230"/>
              <a:gd name="connsiteX8" fmla="*/ 1068931 w 2138515"/>
              <a:gd name="connsiteY8" fmla="*/ 719923 h 918230"/>
              <a:gd name="connsiteX9" fmla="*/ 373231 w 2138515"/>
              <a:gd name="connsiteY9" fmla="*/ 897688 h 918230"/>
              <a:gd name="connsiteX10" fmla="*/ 339725 w 2138515"/>
              <a:gd name="connsiteY10" fmla="*/ 918230 h 91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38515" h="918230">
                <a:moveTo>
                  <a:pt x="0" y="324438"/>
                </a:moveTo>
                <a:lnTo>
                  <a:pt x="0" y="284329"/>
                </a:lnTo>
                <a:lnTo>
                  <a:pt x="110269" y="224924"/>
                </a:lnTo>
                <a:cubicBezTo>
                  <a:pt x="714538" y="-74974"/>
                  <a:pt x="1423321" y="-74974"/>
                  <a:pt x="2027590" y="224924"/>
                </a:cubicBezTo>
                <a:lnTo>
                  <a:pt x="2138515" y="284682"/>
                </a:lnTo>
                <a:lnTo>
                  <a:pt x="2138515" y="323291"/>
                </a:lnTo>
                <a:lnTo>
                  <a:pt x="1798134" y="918229"/>
                </a:lnTo>
                <a:lnTo>
                  <a:pt x="1764630" y="897688"/>
                </a:lnTo>
                <a:cubicBezTo>
                  <a:pt x="1557824" y="784320"/>
                  <a:pt x="1320830" y="719923"/>
                  <a:pt x="1068931" y="719923"/>
                </a:cubicBezTo>
                <a:cubicBezTo>
                  <a:pt x="817032" y="719923"/>
                  <a:pt x="580037" y="784320"/>
                  <a:pt x="373231" y="897688"/>
                </a:cubicBezTo>
                <a:lnTo>
                  <a:pt x="339725" y="9182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rtificial intelligence in eyecare: how do we ensure new technologies truly  benefit our patients? | Eye News">
            <a:extLst>
              <a:ext uri="{FF2B5EF4-FFF2-40B4-BE49-F238E27FC236}">
                <a16:creationId xmlns:a16="http://schemas.microsoft.com/office/drawing/2014/main" id="{D79141F6-D50B-4113-B1F6-451190CC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8644" b="23102"/>
          <a:stretch>
            <a:fillRect/>
          </a:stretch>
        </p:blipFill>
        <p:spPr bwMode="auto">
          <a:xfrm rot="8992783">
            <a:off x="-2557788" y="1877758"/>
            <a:ext cx="1899002" cy="1443736"/>
          </a:xfrm>
          <a:custGeom>
            <a:avLst/>
            <a:gdLst>
              <a:gd name="connsiteX0" fmla="*/ 1274551 w 1899002"/>
              <a:gd name="connsiteY0" fmla="*/ 0 h 1443736"/>
              <a:gd name="connsiteX1" fmla="*/ 1899002 w 1899002"/>
              <a:gd name="connsiteY1" fmla="*/ 357266 h 1443736"/>
              <a:gd name="connsiteX2" fmla="*/ 0 w 1899002"/>
              <a:gd name="connsiteY2" fmla="*/ 1443736 h 1443736"/>
              <a:gd name="connsiteX3" fmla="*/ 0 w 1899002"/>
              <a:gd name="connsiteY3" fmla="*/ 730328 h 1443736"/>
              <a:gd name="connsiteX4" fmla="*/ 1 w 1899002"/>
              <a:gd name="connsiteY4" fmla="*/ 730328 h 1443736"/>
              <a:gd name="connsiteX5" fmla="*/ 1221316 w 1899002"/>
              <a:gd name="connsiteY5" fmla="*/ 86834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1274551" y="0"/>
                </a:moveTo>
                <a:lnTo>
                  <a:pt x="1899002" y="357266"/>
                </a:lnTo>
                <a:cubicBezTo>
                  <a:pt x="1507300" y="1029576"/>
                  <a:pt x="783404" y="1443736"/>
                  <a:pt x="0" y="1443736"/>
                </a:cubicBezTo>
                <a:lnTo>
                  <a:pt x="0" y="730328"/>
                </a:lnTo>
                <a:lnTo>
                  <a:pt x="1" y="730328"/>
                </a:lnTo>
                <a:cubicBezTo>
                  <a:pt x="508398" y="730328"/>
                  <a:pt x="956634" y="475072"/>
                  <a:pt x="1221316" y="8683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Groundbreaking AI Technology Uses People's Eye Movements to Predict Their  Decisions | Smith School">
            <a:extLst>
              <a:ext uri="{FF2B5EF4-FFF2-40B4-BE49-F238E27FC236}">
                <a16:creationId xmlns:a16="http://schemas.microsoft.com/office/drawing/2014/main" id="{105345CA-75C0-41CE-B846-9D17F0A5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r="5690"/>
          <a:stretch>
            <a:fillRect/>
          </a:stretch>
        </p:blipFill>
        <p:spPr bwMode="auto">
          <a:xfrm rot="8992783">
            <a:off x="-1032477" y="4506912"/>
            <a:ext cx="1899002" cy="1443736"/>
          </a:xfrm>
          <a:custGeom>
            <a:avLst/>
            <a:gdLst>
              <a:gd name="connsiteX0" fmla="*/ 0 w 1899002"/>
              <a:gd name="connsiteY0" fmla="*/ 0 h 1443736"/>
              <a:gd name="connsiteX1" fmla="*/ 1899002 w 1899002"/>
              <a:gd name="connsiteY1" fmla="*/ 1086470 h 1443736"/>
              <a:gd name="connsiteX2" fmla="*/ 1274550 w 1899002"/>
              <a:gd name="connsiteY2" fmla="*/ 1443736 h 1443736"/>
              <a:gd name="connsiteX3" fmla="*/ 1221316 w 1899002"/>
              <a:gd name="connsiteY3" fmla="*/ 1356904 h 1443736"/>
              <a:gd name="connsiteX4" fmla="*/ 1 w 1899002"/>
              <a:gd name="connsiteY4" fmla="*/ 713411 h 1443736"/>
              <a:gd name="connsiteX5" fmla="*/ 0 w 1899002"/>
              <a:gd name="connsiteY5" fmla="*/ 713411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0" y="0"/>
                </a:moveTo>
                <a:cubicBezTo>
                  <a:pt x="783404" y="0"/>
                  <a:pt x="1507301" y="414161"/>
                  <a:pt x="1899002" y="1086470"/>
                </a:cubicBezTo>
                <a:lnTo>
                  <a:pt x="1274550" y="1443736"/>
                </a:lnTo>
                <a:lnTo>
                  <a:pt x="1221316" y="1356904"/>
                </a:lnTo>
                <a:cubicBezTo>
                  <a:pt x="956634" y="968667"/>
                  <a:pt x="508398" y="713411"/>
                  <a:pt x="1" y="713411"/>
                </a:cubicBezTo>
                <a:lnTo>
                  <a:pt x="0" y="7134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FD5A9-FE72-4518-A9AF-80D46F9383D4}"/>
              </a:ext>
            </a:extLst>
          </p:cNvPr>
          <p:cNvSpPr txBox="1"/>
          <p:nvPr/>
        </p:nvSpPr>
        <p:spPr>
          <a:xfrm>
            <a:off x="-32392" y="3051292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2B45F9-9D51-41E0-92BB-B8821A113E81}"/>
              </a:ext>
            </a:extLst>
          </p:cNvPr>
          <p:cNvGrpSpPr/>
          <p:nvPr/>
        </p:nvGrpSpPr>
        <p:grpSpPr>
          <a:xfrm>
            <a:off x="799599" y="1314497"/>
            <a:ext cx="8212727" cy="792875"/>
            <a:chOff x="799599" y="1314497"/>
            <a:chExt cx="8212727" cy="7928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053F413-0B19-400B-AB0D-17EA8549E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599" y="1318565"/>
              <a:ext cx="445815" cy="78880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83CCFC-8A80-4B9E-B650-D6DFFCE58656}"/>
                </a:ext>
              </a:extLst>
            </p:cNvPr>
            <p:cNvCxnSpPr>
              <a:cxnSpLocks/>
            </p:cNvCxnSpPr>
            <p:nvPr/>
          </p:nvCxnSpPr>
          <p:spPr>
            <a:xfrm>
              <a:off x="1245414" y="1314497"/>
              <a:ext cx="7766912" cy="4068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222A3F-217D-41AF-869A-77006404F93F}"/>
              </a:ext>
            </a:extLst>
          </p:cNvPr>
          <p:cNvSpPr txBox="1"/>
          <p:nvPr/>
        </p:nvSpPr>
        <p:spPr>
          <a:xfrm>
            <a:off x="6262855" y="534593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04. Methods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2AC6E-4898-40F7-B290-7E398FD3BE15}"/>
              </a:ext>
            </a:extLst>
          </p:cNvPr>
          <p:cNvSpPr txBox="1"/>
          <p:nvPr/>
        </p:nvSpPr>
        <p:spPr>
          <a:xfrm>
            <a:off x="2685722" y="1478885"/>
            <a:ext cx="7231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Third Submission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02D21F-630C-4C11-88E0-6F79DB9FD7AF}"/>
              </a:ext>
            </a:extLst>
          </p:cNvPr>
          <p:cNvSpPr txBox="1"/>
          <p:nvPr/>
        </p:nvSpPr>
        <p:spPr>
          <a:xfrm>
            <a:off x="2878393" y="1848217"/>
            <a:ext cx="7231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Model : </a:t>
            </a:r>
            <a:r>
              <a:rPr lang="en-US" sz="1600" dirty="0"/>
              <a:t>resnet152</a:t>
            </a:r>
          </a:p>
        </p:txBody>
      </p:sp>
      <p:pic>
        <p:nvPicPr>
          <p:cNvPr id="31" name="Picture 2" descr="Network structures of ResNet101 (top) and ResNet152 (bottom) | Download  Scientific Diagram">
            <a:extLst>
              <a:ext uri="{FF2B5EF4-FFF2-40B4-BE49-F238E27FC236}">
                <a16:creationId xmlns:a16="http://schemas.microsoft.com/office/drawing/2014/main" id="{F2E43474-4FA1-4CC8-A7CB-2447F1D80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98" b="10536"/>
          <a:stretch/>
        </p:blipFill>
        <p:spPr bwMode="auto">
          <a:xfrm>
            <a:off x="2984867" y="2265382"/>
            <a:ext cx="8678888" cy="27080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329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How to build a safe path to AI in Healthcare | CIO">
            <a:extLst>
              <a:ext uri="{FF2B5EF4-FFF2-40B4-BE49-F238E27FC236}">
                <a16:creationId xmlns:a16="http://schemas.microsoft.com/office/drawing/2014/main" id="{F971B284-F510-4731-8E7C-6D08F66A9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0" t="927" b="20857"/>
          <a:stretch>
            <a:fillRect/>
          </a:stretch>
        </p:blipFill>
        <p:spPr bwMode="auto">
          <a:xfrm rot="8992783">
            <a:off x="-852981" y="888709"/>
            <a:ext cx="1899002" cy="1443736"/>
          </a:xfrm>
          <a:custGeom>
            <a:avLst/>
            <a:gdLst>
              <a:gd name="connsiteX0" fmla="*/ 624453 w 1899002"/>
              <a:gd name="connsiteY0" fmla="*/ 0 h 1443736"/>
              <a:gd name="connsiteX1" fmla="*/ 677688 w 1899002"/>
              <a:gd name="connsiteY1" fmla="*/ 86834 h 1443736"/>
              <a:gd name="connsiteX2" fmla="*/ 1748412 w 1899002"/>
              <a:gd name="connsiteY2" fmla="*/ 722792 h 1443736"/>
              <a:gd name="connsiteX3" fmla="*/ 1899002 w 1899002"/>
              <a:gd name="connsiteY3" fmla="*/ 730328 h 1443736"/>
              <a:gd name="connsiteX4" fmla="*/ 1899002 w 1899002"/>
              <a:gd name="connsiteY4" fmla="*/ 1443736 h 1443736"/>
              <a:gd name="connsiteX5" fmla="*/ 0 w 1899002"/>
              <a:gd name="connsiteY5" fmla="*/ 357266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624453" y="0"/>
                </a:moveTo>
                <a:lnTo>
                  <a:pt x="677688" y="86834"/>
                </a:lnTo>
                <a:cubicBezTo>
                  <a:pt x="915902" y="436249"/>
                  <a:pt x="1302795" y="677947"/>
                  <a:pt x="1748412" y="722792"/>
                </a:cubicBezTo>
                <a:lnTo>
                  <a:pt x="1899002" y="730328"/>
                </a:lnTo>
                <a:lnTo>
                  <a:pt x="1899002" y="1443736"/>
                </a:lnTo>
                <a:cubicBezTo>
                  <a:pt x="1115598" y="1443736"/>
                  <a:pt x="391702" y="1029576"/>
                  <a:pt x="0" y="3572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kin-Like Computing Chip Examines Health Data With Brain-Mimicking AI |  OnlyMyHealth">
            <a:extLst>
              <a:ext uri="{FF2B5EF4-FFF2-40B4-BE49-F238E27FC236}">
                <a16:creationId xmlns:a16="http://schemas.microsoft.com/office/drawing/2014/main" id="{8EFD24BD-5F4D-4A50-8FEB-26D70C69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5" r="52266" b="4495"/>
          <a:stretch>
            <a:fillRect/>
          </a:stretch>
        </p:blipFill>
        <p:spPr bwMode="auto">
          <a:xfrm rot="8992783">
            <a:off x="1054794" y="1431255"/>
            <a:ext cx="918231" cy="2075262"/>
          </a:xfrm>
          <a:custGeom>
            <a:avLst/>
            <a:gdLst>
              <a:gd name="connsiteX0" fmla="*/ 245271 w 918231"/>
              <a:gd name="connsiteY0" fmla="*/ 0 h 2075262"/>
              <a:gd name="connsiteX1" fmla="*/ 464507 w 918231"/>
              <a:gd name="connsiteY1" fmla="*/ 0 h 2075262"/>
              <a:gd name="connsiteX2" fmla="*/ 918231 w 918231"/>
              <a:gd name="connsiteY2" fmla="*/ 259588 h 2075262"/>
              <a:gd name="connsiteX3" fmla="*/ 897690 w 918231"/>
              <a:gd name="connsiteY3" fmla="*/ 293093 h 2075262"/>
              <a:gd name="connsiteX4" fmla="*/ 719924 w 918231"/>
              <a:gd name="connsiteY4" fmla="*/ 988793 h 2075262"/>
              <a:gd name="connsiteX5" fmla="*/ 897690 w 918231"/>
              <a:gd name="connsiteY5" fmla="*/ 1684492 h 2075262"/>
              <a:gd name="connsiteX6" fmla="*/ 918230 w 918231"/>
              <a:gd name="connsiteY6" fmla="*/ 1717996 h 2075262"/>
              <a:gd name="connsiteX7" fmla="*/ 293777 w 918231"/>
              <a:gd name="connsiteY7" fmla="*/ 2075262 h 2075262"/>
              <a:gd name="connsiteX8" fmla="*/ 165250 w 918231"/>
              <a:gd name="connsiteY8" fmla="*/ 161141 h 207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8231" h="2075262">
                <a:moveTo>
                  <a:pt x="245271" y="0"/>
                </a:moveTo>
                <a:lnTo>
                  <a:pt x="464507" y="0"/>
                </a:lnTo>
                <a:lnTo>
                  <a:pt x="918231" y="259588"/>
                </a:lnTo>
                <a:lnTo>
                  <a:pt x="897690" y="293093"/>
                </a:lnTo>
                <a:cubicBezTo>
                  <a:pt x="784321" y="499899"/>
                  <a:pt x="719924" y="736894"/>
                  <a:pt x="719924" y="988793"/>
                </a:cubicBezTo>
                <a:cubicBezTo>
                  <a:pt x="719924" y="1240692"/>
                  <a:pt x="784321" y="1477686"/>
                  <a:pt x="897690" y="1684492"/>
                </a:cubicBezTo>
                <a:lnTo>
                  <a:pt x="918230" y="1717996"/>
                </a:lnTo>
                <a:lnTo>
                  <a:pt x="293777" y="2075262"/>
                </a:lnTo>
                <a:cubicBezTo>
                  <a:pt x="-48963" y="1486991"/>
                  <a:pt x="-91805" y="779274"/>
                  <a:pt x="165250" y="16114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I in Healthcare: How to use retinal images to prevent vision loss">
            <a:extLst>
              <a:ext uri="{FF2B5EF4-FFF2-40B4-BE49-F238E27FC236}">
                <a16:creationId xmlns:a16="http://schemas.microsoft.com/office/drawing/2014/main" id="{540B9F7C-BB39-4DED-B9A1-3532B1DCE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2471" r="2443" b="4823"/>
          <a:stretch>
            <a:fillRect/>
          </a:stretch>
        </p:blipFill>
        <p:spPr bwMode="auto">
          <a:xfrm rot="6312603">
            <a:off x="445758" y="3765122"/>
            <a:ext cx="2114326" cy="1144841"/>
          </a:xfrm>
          <a:custGeom>
            <a:avLst/>
            <a:gdLst>
              <a:gd name="connsiteX0" fmla="*/ 2114326 w 2114326"/>
              <a:gd name="connsiteY0" fmla="*/ 637483 h 1144841"/>
              <a:gd name="connsiteX1" fmla="*/ 1612785 w 2114326"/>
              <a:gd name="connsiteY1" fmla="*/ 1144841 h 1144841"/>
              <a:gd name="connsiteX2" fmla="*/ 1500392 w 2114326"/>
              <a:gd name="connsiteY2" fmla="*/ 1044332 h 1144841"/>
              <a:gd name="connsiteX3" fmla="*/ 291833 w 2114326"/>
              <a:gd name="connsiteY3" fmla="*/ 743869 h 1144841"/>
              <a:gd name="connsiteX4" fmla="*/ 192930 w 2114326"/>
              <a:gd name="connsiteY4" fmla="*/ 768198 h 1144841"/>
              <a:gd name="connsiteX5" fmla="*/ 0 w 2114326"/>
              <a:gd name="connsiteY5" fmla="*/ 75117 h 1144841"/>
              <a:gd name="connsiteX6" fmla="*/ 2114326 w 2114326"/>
              <a:gd name="connsiteY6" fmla="*/ 637483 h 114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4326" h="1144841">
                <a:moveTo>
                  <a:pt x="2114326" y="637483"/>
                </a:moveTo>
                <a:lnTo>
                  <a:pt x="1612785" y="1144841"/>
                </a:lnTo>
                <a:lnTo>
                  <a:pt x="1500392" y="1044332"/>
                </a:lnTo>
                <a:cubicBezTo>
                  <a:pt x="1151954" y="762949"/>
                  <a:pt x="706889" y="662845"/>
                  <a:pt x="291833" y="743869"/>
                </a:cubicBezTo>
                <a:lnTo>
                  <a:pt x="192930" y="768198"/>
                </a:lnTo>
                <a:lnTo>
                  <a:pt x="0" y="75117"/>
                </a:lnTo>
                <a:cubicBezTo>
                  <a:pt x="751214" y="-127636"/>
                  <a:pt x="1557191" y="86736"/>
                  <a:pt x="2114326" y="6374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What is Artificial Intelligence (AI) and Why People Should Learn About it -  UCF Business Incubation Program - University of Central Florida">
            <a:extLst>
              <a:ext uri="{FF2B5EF4-FFF2-40B4-BE49-F238E27FC236}">
                <a16:creationId xmlns:a16="http://schemas.microsoft.com/office/drawing/2014/main" id="{272710F2-65FF-469B-9E94-59D449EB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3" b="23821"/>
          <a:stretch>
            <a:fillRect/>
          </a:stretch>
        </p:blipFill>
        <p:spPr bwMode="auto">
          <a:xfrm rot="14392783">
            <a:off x="-2643757" y="3857605"/>
            <a:ext cx="2138515" cy="918230"/>
          </a:xfrm>
          <a:custGeom>
            <a:avLst/>
            <a:gdLst>
              <a:gd name="connsiteX0" fmla="*/ 0 w 2138515"/>
              <a:gd name="connsiteY0" fmla="*/ 324438 h 918230"/>
              <a:gd name="connsiteX1" fmla="*/ 0 w 2138515"/>
              <a:gd name="connsiteY1" fmla="*/ 284329 h 918230"/>
              <a:gd name="connsiteX2" fmla="*/ 110269 w 2138515"/>
              <a:gd name="connsiteY2" fmla="*/ 224924 h 918230"/>
              <a:gd name="connsiteX3" fmla="*/ 2027590 w 2138515"/>
              <a:gd name="connsiteY3" fmla="*/ 224924 h 918230"/>
              <a:gd name="connsiteX4" fmla="*/ 2138515 w 2138515"/>
              <a:gd name="connsiteY4" fmla="*/ 284682 h 918230"/>
              <a:gd name="connsiteX5" fmla="*/ 2138515 w 2138515"/>
              <a:gd name="connsiteY5" fmla="*/ 323291 h 918230"/>
              <a:gd name="connsiteX6" fmla="*/ 1798134 w 2138515"/>
              <a:gd name="connsiteY6" fmla="*/ 918229 h 918230"/>
              <a:gd name="connsiteX7" fmla="*/ 1764630 w 2138515"/>
              <a:gd name="connsiteY7" fmla="*/ 897688 h 918230"/>
              <a:gd name="connsiteX8" fmla="*/ 1068931 w 2138515"/>
              <a:gd name="connsiteY8" fmla="*/ 719923 h 918230"/>
              <a:gd name="connsiteX9" fmla="*/ 373231 w 2138515"/>
              <a:gd name="connsiteY9" fmla="*/ 897688 h 918230"/>
              <a:gd name="connsiteX10" fmla="*/ 339725 w 2138515"/>
              <a:gd name="connsiteY10" fmla="*/ 918230 h 91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38515" h="918230">
                <a:moveTo>
                  <a:pt x="0" y="324438"/>
                </a:moveTo>
                <a:lnTo>
                  <a:pt x="0" y="284329"/>
                </a:lnTo>
                <a:lnTo>
                  <a:pt x="110269" y="224924"/>
                </a:lnTo>
                <a:cubicBezTo>
                  <a:pt x="714538" y="-74974"/>
                  <a:pt x="1423321" y="-74974"/>
                  <a:pt x="2027590" y="224924"/>
                </a:cubicBezTo>
                <a:lnTo>
                  <a:pt x="2138515" y="284682"/>
                </a:lnTo>
                <a:lnTo>
                  <a:pt x="2138515" y="323291"/>
                </a:lnTo>
                <a:lnTo>
                  <a:pt x="1798134" y="918229"/>
                </a:lnTo>
                <a:lnTo>
                  <a:pt x="1764630" y="897688"/>
                </a:lnTo>
                <a:cubicBezTo>
                  <a:pt x="1557824" y="784320"/>
                  <a:pt x="1320830" y="719923"/>
                  <a:pt x="1068931" y="719923"/>
                </a:cubicBezTo>
                <a:cubicBezTo>
                  <a:pt x="817032" y="719923"/>
                  <a:pt x="580037" y="784320"/>
                  <a:pt x="373231" y="897688"/>
                </a:cubicBezTo>
                <a:lnTo>
                  <a:pt x="339725" y="9182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rtificial intelligence in eyecare: how do we ensure new technologies truly  benefit our patients? | Eye News">
            <a:extLst>
              <a:ext uri="{FF2B5EF4-FFF2-40B4-BE49-F238E27FC236}">
                <a16:creationId xmlns:a16="http://schemas.microsoft.com/office/drawing/2014/main" id="{D79141F6-D50B-4113-B1F6-451190CC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8644" b="23102"/>
          <a:stretch>
            <a:fillRect/>
          </a:stretch>
        </p:blipFill>
        <p:spPr bwMode="auto">
          <a:xfrm rot="8992783">
            <a:off x="-2557788" y="1877758"/>
            <a:ext cx="1899002" cy="1443736"/>
          </a:xfrm>
          <a:custGeom>
            <a:avLst/>
            <a:gdLst>
              <a:gd name="connsiteX0" fmla="*/ 1274551 w 1899002"/>
              <a:gd name="connsiteY0" fmla="*/ 0 h 1443736"/>
              <a:gd name="connsiteX1" fmla="*/ 1899002 w 1899002"/>
              <a:gd name="connsiteY1" fmla="*/ 357266 h 1443736"/>
              <a:gd name="connsiteX2" fmla="*/ 0 w 1899002"/>
              <a:gd name="connsiteY2" fmla="*/ 1443736 h 1443736"/>
              <a:gd name="connsiteX3" fmla="*/ 0 w 1899002"/>
              <a:gd name="connsiteY3" fmla="*/ 730328 h 1443736"/>
              <a:gd name="connsiteX4" fmla="*/ 1 w 1899002"/>
              <a:gd name="connsiteY4" fmla="*/ 730328 h 1443736"/>
              <a:gd name="connsiteX5" fmla="*/ 1221316 w 1899002"/>
              <a:gd name="connsiteY5" fmla="*/ 86834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1274551" y="0"/>
                </a:moveTo>
                <a:lnTo>
                  <a:pt x="1899002" y="357266"/>
                </a:lnTo>
                <a:cubicBezTo>
                  <a:pt x="1507300" y="1029576"/>
                  <a:pt x="783404" y="1443736"/>
                  <a:pt x="0" y="1443736"/>
                </a:cubicBezTo>
                <a:lnTo>
                  <a:pt x="0" y="730328"/>
                </a:lnTo>
                <a:lnTo>
                  <a:pt x="1" y="730328"/>
                </a:lnTo>
                <a:cubicBezTo>
                  <a:pt x="508398" y="730328"/>
                  <a:pt x="956634" y="475072"/>
                  <a:pt x="1221316" y="8683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Groundbreaking AI Technology Uses People's Eye Movements to Predict Their  Decisions | Smith School">
            <a:extLst>
              <a:ext uri="{FF2B5EF4-FFF2-40B4-BE49-F238E27FC236}">
                <a16:creationId xmlns:a16="http://schemas.microsoft.com/office/drawing/2014/main" id="{105345CA-75C0-41CE-B846-9D17F0A5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r="5690"/>
          <a:stretch>
            <a:fillRect/>
          </a:stretch>
        </p:blipFill>
        <p:spPr bwMode="auto">
          <a:xfrm rot="8992783">
            <a:off x="-1032477" y="4506912"/>
            <a:ext cx="1899002" cy="1443736"/>
          </a:xfrm>
          <a:custGeom>
            <a:avLst/>
            <a:gdLst>
              <a:gd name="connsiteX0" fmla="*/ 0 w 1899002"/>
              <a:gd name="connsiteY0" fmla="*/ 0 h 1443736"/>
              <a:gd name="connsiteX1" fmla="*/ 1899002 w 1899002"/>
              <a:gd name="connsiteY1" fmla="*/ 1086470 h 1443736"/>
              <a:gd name="connsiteX2" fmla="*/ 1274550 w 1899002"/>
              <a:gd name="connsiteY2" fmla="*/ 1443736 h 1443736"/>
              <a:gd name="connsiteX3" fmla="*/ 1221316 w 1899002"/>
              <a:gd name="connsiteY3" fmla="*/ 1356904 h 1443736"/>
              <a:gd name="connsiteX4" fmla="*/ 1 w 1899002"/>
              <a:gd name="connsiteY4" fmla="*/ 713411 h 1443736"/>
              <a:gd name="connsiteX5" fmla="*/ 0 w 1899002"/>
              <a:gd name="connsiteY5" fmla="*/ 713411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0" y="0"/>
                </a:moveTo>
                <a:cubicBezTo>
                  <a:pt x="783404" y="0"/>
                  <a:pt x="1507301" y="414161"/>
                  <a:pt x="1899002" y="1086470"/>
                </a:cubicBezTo>
                <a:lnTo>
                  <a:pt x="1274550" y="1443736"/>
                </a:lnTo>
                <a:lnTo>
                  <a:pt x="1221316" y="1356904"/>
                </a:lnTo>
                <a:cubicBezTo>
                  <a:pt x="956634" y="968667"/>
                  <a:pt x="508398" y="713411"/>
                  <a:pt x="1" y="713411"/>
                </a:cubicBezTo>
                <a:lnTo>
                  <a:pt x="0" y="7134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FD5A9-FE72-4518-A9AF-80D46F9383D4}"/>
              </a:ext>
            </a:extLst>
          </p:cNvPr>
          <p:cNvSpPr txBox="1"/>
          <p:nvPr/>
        </p:nvSpPr>
        <p:spPr>
          <a:xfrm>
            <a:off x="-32392" y="3051292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2B45F9-9D51-41E0-92BB-B8821A113E81}"/>
              </a:ext>
            </a:extLst>
          </p:cNvPr>
          <p:cNvGrpSpPr/>
          <p:nvPr/>
        </p:nvGrpSpPr>
        <p:grpSpPr>
          <a:xfrm>
            <a:off x="799599" y="1314497"/>
            <a:ext cx="8212727" cy="792875"/>
            <a:chOff x="799599" y="1314497"/>
            <a:chExt cx="8212727" cy="7928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053F413-0B19-400B-AB0D-17EA8549E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599" y="1318565"/>
              <a:ext cx="445815" cy="78880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83CCFC-8A80-4B9E-B650-D6DFFCE58656}"/>
                </a:ext>
              </a:extLst>
            </p:cNvPr>
            <p:cNvCxnSpPr>
              <a:cxnSpLocks/>
            </p:cNvCxnSpPr>
            <p:nvPr/>
          </p:nvCxnSpPr>
          <p:spPr>
            <a:xfrm>
              <a:off x="1245414" y="1314497"/>
              <a:ext cx="7766912" cy="4068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222A3F-217D-41AF-869A-77006404F93F}"/>
              </a:ext>
            </a:extLst>
          </p:cNvPr>
          <p:cNvSpPr txBox="1"/>
          <p:nvPr/>
        </p:nvSpPr>
        <p:spPr>
          <a:xfrm>
            <a:off x="6262855" y="534593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04. Methods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2AC6E-4898-40F7-B290-7E398FD3BE15}"/>
              </a:ext>
            </a:extLst>
          </p:cNvPr>
          <p:cNvSpPr txBox="1"/>
          <p:nvPr/>
        </p:nvSpPr>
        <p:spPr>
          <a:xfrm>
            <a:off x="2685722" y="1478885"/>
            <a:ext cx="7231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Third Submission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02D21F-630C-4C11-88E0-6F79DB9FD7AF}"/>
              </a:ext>
            </a:extLst>
          </p:cNvPr>
          <p:cNvSpPr txBox="1"/>
          <p:nvPr/>
        </p:nvSpPr>
        <p:spPr>
          <a:xfrm>
            <a:off x="2878393" y="1848217"/>
            <a:ext cx="7231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Model : </a:t>
            </a:r>
            <a:r>
              <a:rPr lang="en-US" sz="1600" dirty="0"/>
              <a:t>resnet152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DDEAC7-6EAB-4EF8-9A6B-09EE4F9924FF}"/>
              </a:ext>
            </a:extLst>
          </p:cNvPr>
          <p:cNvSpPr txBox="1"/>
          <p:nvPr/>
        </p:nvSpPr>
        <p:spPr>
          <a:xfrm>
            <a:off x="2878393" y="3845108"/>
            <a:ext cx="4693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Loss Function : </a:t>
            </a:r>
            <a:r>
              <a:rPr lang="en-US" sz="1600" dirty="0" err="1"/>
              <a:t>ClassBalanced</a:t>
            </a:r>
            <a:r>
              <a:rPr lang="en-US" sz="1600" dirty="0"/>
              <a:t> Focal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C336160-77C5-4552-B395-65D956A98A19}"/>
                  </a:ext>
                </a:extLst>
              </p:cNvPr>
              <p:cNvSpPr txBox="1"/>
              <p:nvPr/>
            </p:nvSpPr>
            <p:spPr>
              <a:xfrm>
                <a:off x="5001116" y="4142488"/>
                <a:ext cx="2189769" cy="537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𝑪𝑩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C336160-77C5-4552-B395-65D956A98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116" y="4142488"/>
                <a:ext cx="2189769" cy="537711"/>
              </a:xfrm>
              <a:prstGeom prst="rect">
                <a:avLst/>
              </a:prstGeom>
              <a:blipFill>
                <a:blip r:embed="rId9"/>
                <a:stretch>
                  <a:fillRect b="-7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1A714F4-7CEE-4BDA-B091-BB6568A2EE2C}"/>
              </a:ext>
            </a:extLst>
          </p:cNvPr>
          <p:cNvSpPr txBox="1"/>
          <p:nvPr/>
        </p:nvSpPr>
        <p:spPr>
          <a:xfrm>
            <a:off x="2878393" y="4672140"/>
            <a:ext cx="4057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Data: Two </a:t>
            </a:r>
            <a:r>
              <a:rPr lang="en-US" sz="1600" b="1"/>
              <a:t>data augmentations  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1C77D1-30A7-474B-94E6-4ED424B80940}"/>
              </a:ext>
            </a:extLst>
          </p:cNvPr>
          <p:cNvSpPr txBox="1"/>
          <p:nvPr/>
        </p:nvSpPr>
        <p:spPr>
          <a:xfrm>
            <a:off x="3198062" y="5024692"/>
            <a:ext cx="49534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R</a:t>
            </a:r>
            <a:r>
              <a:rPr lang="en-US" sz="1600" dirty="0"/>
              <a:t>andom </a:t>
            </a:r>
            <a:r>
              <a:rPr lang="en-US" sz="1600" b="1" dirty="0"/>
              <a:t>H</a:t>
            </a:r>
            <a:r>
              <a:rPr lang="en-US" sz="1600" dirty="0"/>
              <a:t>orizontal </a:t>
            </a:r>
            <a:r>
              <a:rPr lang="en-US" sz="1600" b="1" dirty="0"/>
              <a:t>F</a:t>
            </a:r>
            <a:r>
              <a:rPr lang="en-US" sz="1600" dirty="0"/>
              <a:t>lip </a:t>
            </a:r>
            <a:r>
              <a:rPr lang="en-US" sz="1600" b="1" dirty="0"/>
              <a:t>&amp;</a:t>
            </a:r>
            <a:r>
              <a:rPr lang="en-US" sz="1600" dirty="0"/>
              <a:t> </a:t>
            </a:r>
            <a:r>
              <a:rPr lang="en-US" sz="1600" b="1" dirty="0"/>
              <a:t>R</a:t>
            </a:r>
            <a:r>
              <a:rPr lang="en-US" sz="1600" dirty="0"/>
              <a:t>andom </a:t>
            </a:r>
            <a:r>
              <a:rPr lang="en-US" sz="1600" b="1" dirty="0"/>
              <a:t>V</a:t>
            </a:r>
            <a:r>
              <a:rPr lang="en-US" sz="1600" dirty="0"/>
              <a:t>ertical </a:t>
            </a:r>
            <a:r>
              <a:rPr lang="en-US" sz="1600" b="1" dirty="0"/>
              <a:t>F</a:t>
            </a:r>
            <a:r>
              <a:rPr lang="en-US" sz="1600" dirty="0"/>
              <a:t>lip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R</a:t>
            </a:r>
            <a:r>
              <a:rPr lang="en-US" sz="1600" dirty="0"/>
              <a:t>andom </a:t>
            </a:r>
            <a:r>
              <a:rPr lang="en-US" sz="1600" b="1" dirty="0"/>
              <a:t>C</a:t>
            </a:r>
            <a:r>
              <a:rPr lang="en-US" sz="1600" dirty="0"/>
              <a:t>rop </a:t>
            </a:r>
            <a:r>
              <a:rPr lang="en-US" sz="1600" b="1" dirty="0"/>
              <a:t>S</a:t>
            </a:r>
            <a:r>
              <a:rPr lang="en-US" sz="1600" dirty="0"/>
              <a:t>ize </a:t>
            </a:r>
            <a:r>
              <a:rPr lang="en-US" sz="1600" b="1" dirty="0"/>
              <a:t>&amp;</a:t>
            </a:r>
            <a:r>
              <a:rPr lang="en-US" sz="1600" dirty="0"/>
              <a:t> </a:t>
            </a:r>
            <a:r>
              <a:rPr lang="en-US" sz="1600" b="1" dirty="0"/>
              <a:t>G</a:t>
            </a:r>
            <a:r>
              <a:rPr lang="en-US" sz="1600" dirty="0"/>
              <a:t>aussian </a:t>
            </a:r>
            <a:r>
              <a:rPr lang="en-US" sz="1600" b="1" dirty="0"/>
              <a:t>B</a:t>
            </a:r>
            <a:r>
              <a:rPr lang="en-US" sz="1600" dirty="0"/>
              <a:t>lur</a:t>
            </a:r>
          </a:p>
        </p:txBody>
      </p:sp>
      <p:pic>
        <p:nvPicPr>
          <p:cNvPr id="31" name="Picture 2" descr="Network structures of ResNet101 (top) and ResNet152 (bottom) | Download  Scientific Diagram">
            <a:extLst>
              <a:ext uri="{FF2B5EF4-FFF2-40B4-BE49-F238E27FC236}">
                <a16:creationId xmlns:a16="http://schemas.microsoft.com/office/drawing/2014/main" id="{F2E43474-4FA1-4CC8-A7CB-2447F1D80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98" b="10536"/>
          <a:stretch/>
        </p:blipFill>
        <p:spPr bwMode="auto">
          <a:xfrm>
            <a:off x="2984867" y="2265383"/>
            <a:ext cx="5062761" cy="15797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8AD321-CE76-40BD-990A-9C2B1589680F}"/>
              </a:ext>
            </a:extLst>
          </p:cNvPr>
          <p:cNvSpPr txBox="1"/>
          <p:nvPr/>
        </p:nvSpPr>
        <p:spPr>
          <a:xfrm>
            <a:off x="3198061" y="5615406"/>
            <a:ext cx="49534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462 </a:t>
            </a:r>
            <a:r>
              <a:rPr lang="en-US" sz="1600" dirty="0"/>
              <a:t>images for training </a:t>
            </a:r>
            <a:r>
              <a:rPr lang="en-US" sz="1600" b="1" dirty="0"/>
              <a:t>/ 50 </a:t>
            </a:r>
            <a:r>
              <a:rPr lang="en-US" sz="1600" dirty="0"/>
              <a:t>images for validation</a:t>
            </a:r>
          </a:p>
        </p:txBody>
      </p:sp>
    </p:spTree>
    <p:extLst>
      <p:ext uri="{BB962C8B-B14F-4D97-AF65-F5344CB8AC3E}">
        <p14:creationId xmlns:p14="http://schemas.microsoft.com/office/powerpoint/2010/main" val="2834011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How to build a safe path to AI in Healthcare | CIO">
            <a:extLst>
              <a:ext uri="{FF2B5EF4-FFF2-40B4-BE49-F238E27FC236}">
                <a16:creationId xmlns:a16="http://schemas.microsoft.com/office/drawing/2014/main" id="{F971B284-F510-4731-8E7C-6D08F66A9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0" t="927" b="20857"/>
          <a:stretch>
            <a:fillRect/>
          </a:stretch>
        </p:blipFill>
        <p:spPr bwMode="auto">
          <a:xfrm rot="8992783">
            <a:off x="-852981" y="888709"/>
            <a:ext cx="1899002" cy="1443736"/>
          </a:xfrm>
          <a:custGeom>
            <a:avLst/>
            <a:gdLst>
              <a:gd name="connsiteX0" fmla="*/ 624453 w 1899002"/>
              <a:gd name="connsiteY0" fmla="*/ 0 h 1443736"/>
              <a:gd name="connsiteX1" fmla="*/ 677688 w 1899002"/>
              <a:gd name="connsiteY1" fmla="*/ 86834 h 1443736"/>
              <a:gd name="connsiteX2" fmla="*/ 1748412 w 1899002"/>
              <a:gd name="connsiteY2" fmla="*/ 722792 h 1443736"/>
              <a:gd name="connsiteX3" fmla="*/ 1899002 w 1899002"/>
              <a:gd name="connsiteY3" fmla="*/ 730328 h 1443736"/>
              <a:gd name="connsiteX4" fmla="*/ 1899002 w 1899002"/>
              <a:gd name="connsiteY4" fmla="*/ 1443736 h 1443736"/>
              <a:gd name="connsiteX5" fmla="*/ 0 w 1899002"/>
              <a:gd name="connsiteY5" fmla="*/ 357266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624453" y="0"/>
                </a:moveTo>
                <a:lnTo>
                  <a:pt x="677688" y="86834"/>
                </a:lnTo>
                <a:cubicBezTo>
                  <a:pt x="915902" y="436249"/>
                  <a:pt x="1302795" y="677947"/>
                  <a:pt x="1748412" y="722792"/>
                </a:cubicBezTo>
                <a:lnTo>
                  <a:pt x="1899002" y="730328"/>
                </a:lnTo>
                <a:lnTo>
                  <a:pt x="1899002" y="1443736"/>
                </a:lnTo>
                <a:cubicBezTo>
                  <a:pt x="1115598" y="1443736"/>
                  <a:pt x="391702" y="1029576"/>
                  <a:pt x="0" y="3572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kin-Like Computing Chip Examines Health Data With Brain-Mimicking AI |  OnlyMyHealth">
            <a:extLst>
              <a:ext uri="{FF2B5EF4-FFF2-40B4-BE49-F238E27FC236}">
                <a16:creationId xmlns:a16="http://schemas.microsoft.com/office/drawing/2014/main" id="{8EFD24BD-5F4D-4A50-8FEB-26D70C69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5" r="52266" b="4495"/>
          <a:stretch>
            <a:fillRect/>
          </a:stretch>
        </p:blipFill>
        <p:spPr bwMode="auto">
          <a:xfrm rot="8992783">
            <a:off x="1054794" y="1431255"/>
            <a:ext cx="918231" cy="2075262"/>
          </a:xfrm>
          <a:custGeom>
            <a:avLst/>
            <a:gdLst>
              <a:gd name="connsiteX0" fmla="*/ 245271 w 918231"/>
              <a:gd name="connsiteY0" fmla="*/ 0 h 2075262"/>
              <a:gd name="connsiteX1" fmla="*/ 464507 w 918231"/>
              <a:gd name="connsiteY1" fmla="*/ 0 h 2075262"/>
              <a:gd name="connsiteX2" fmla="*/ 918231 w 918231"/>
              <a:gd name="connsiteY2" fmla="*/ 259588 h 2075262"/>
              <a:gd name="connsiteX3" fmla="*/ 897690 w 918231"/>
              <a:gd name="connsiteY3" fmla="*/ 293093 h 2075262"/>
              <a:gd name="connsiteX4" fmla="*/ 719924 w 918231"/>
              <a:gd name="connsiteY4" fmla="*/ 988793 h 2075262"/>
              <a:gd name="connsiteX5" fmla="*/ 897690 w 918231"/>
              <a:gd name="connsiteY5" fmla="*/ 1684492 h 2075262"/>
              <a:gd name="connsiteX6" fmla="*/ 918230 w 918231"/>
              <a:gd name="connsiteY6" fmla="*/ 1717996 h 2075262"/>
              <a:gd name="connsiteX7" fmla="*/ 293777 w 918231"/>
              <a:gd name="connsiteY7" fmla="*/ 2075262 h 2075262"/>
              <a:gd name="connsiteX8" fmla="*/ 165250 w 918231"/>
              <a:gd name="connsiteY8" fmla="*/ 161141 h 207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8231" h="2075262">
                <a:moveTo>
                  <a:pt x="245271" y="0"/>
                </a:moveTo>
                <a:lnTo>
                  <a:pt x="464507" y="0"/>
                </a:lnTo>
                <a:lnTo>
                  <a:pt x="918231" y="259588"/>
                </a:lnTo>
                <a:lnTo>
                  <a:pt x="897690" y="293093"/>
                </a:lnTo>
                <a:cubicBezTo>
                  <a:pt x="784321" y="499899"/>
                  <a:pt x="719924" y="736894"/>
                  <a:pt x="719924" y="988793"/>
                </a:cubicBezTo>
                <a:cubicBezTo>
                  <a:pt x="719924" y="1240692"/>
                  <a:pt x="784321" y="1477686"/>
                  <a:pt x="897690" y="1684492"/>
                </a:cubicBezTo>
                <a:lnTo>
                  <a:pt x="918230" y="1717996"/>
                </a:lnTo>
                <a:lnTo>
                  <a:pt x="293777" y="2075262"/>
                </a:lnTo>
                <a:cubicBezTo>
                  <a:pt x="-48963" y="1486991"/>
                  <a:pt x="-91805" y="779274"/>
                  <a:pt x="165250" y="16114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I in Healthcare: How to use retinal images to prevent vision loss">
            <a:extLst>
              <a:ext uri="{FF2B5EF4-FFF2-40B4-BE49-F238E27FC236}">
                <a16:creationId xmlns:a16="http://schemas.microsoft.com/office/drawing/2014/main" id="{540B9F7C-BB39-4DED-B9A1-3532B1DCE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2471" r="2443" b="4823"/>
          <a:stretch>
            <a:fillRect/>
          </a:stretch>
        </p:blipFill>
        <p:spPr bwMode="auto">
          <a:xfrm rot="6312603">
            <a:off x="445758" y="3765122"/>
            <a:ext cx="2114326" cy="1144841"/>
          </a:xfrm>
          <a:custGeom>
            <a:avLst/>
            <a:gdLst>
              <a:gd name="connsiteX0" fmla="*/ 2114326 w 2114326"/>
              <a:gd name="connsiteY0" fmla="*/ 637483 h 1144841"/>
              <a:gd name="connsiteX1" fmla="*/ 1612785 w 2114326"/>
              <a:gd name="connsiteY1" fmla="*/ 1144841 h 1144841"/>
              <a:gd name="connsiteX2" fmla="*/ 1500392 w 2114326"/>
              <a:gd name="connsiteY2" fmla="*/ 1044332 h 1144841"/>
              <a:gd name="connsiteX3" fmla="*/ 291833 w 2114326"/>
              <a:gd name="connsiteY3" fmla="*/ 743869 h 1144841"/>
              <a:gd name="connsiteX4" fmla="*/ 192930 w 2114326"/>
              <a:gd name="connsiteY4" fmla="*/ 768198 h 1144841"/>
              <a:gd name="connsiteX5" fmla="*/ 0 w 2114326"/>
              <a:gd name="connsiteY5" fmla="*/ 75117 h 1144841"/>
              <a:gd name="connsiteX6" fmla="*/ 2114326 w 2114326"/>
              <a:gd name="connsiteY6" fmla="*/ 637483 h 114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4326" h="1144841">
                <a:moveTo>
                  <a:pt x="2114326" y="637483"/>
                </a:moveTo>
                <a:lnTo>
                  <a:pt x="1612785" y="1144841"/>
                </a:lnTo>
                <a:lnTo>
                  <a:pt x="1500392" y="1044332"/>
                </a:lnTo>
                <a:cubicBezTo>
                  <a:pt x="1151954" y="762949"/>
                  <a:pt x="706889" y="662845"/>
                  <a:pt x="291833" y="743869"/>
                </a:cubicBezTo>
                <a:lnTo>
                  <a:pt x="192930" y="768198"/>
                </a:lnTo>
                <a:lnTo>
                  <a:pt x="0" y="75117"/>
                </a:lnTo>
                <a:cubicBezTo>
                  <a:pt x="751214" y="-127636"/>
                  <a:pt x="1557191" y="86736"/>
                  <a:pt x="2114326" y="6374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What is Artificial Intelligence (AI) and Why People Should Learn About it -  UCF Business Incubation Program - University of Central Florida">
            <a:extLst>
              <a:ext uri="{FF2B5EF4-FFF2-40B4-BE49-F238E27FC236}">
                <a16:creationId xmlns:a16="http://schemas.microsoft.com/office/drawing/2014/main" id="{272710F2-65FF-469B-9E94-59D449EB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3" b="23821"/>
          <a:stretch>
            <a:fillRect/>
          </a:stretch>
        </p:blipFill>
        <p:spPr bwMode="auto">
          <a:xfrm rot="14392783">
            <a:off x="-2643757" y="3857605"/>
            <a:ext cx="2138515" cy="918230"/>
          </a:xfrm>
          <a:custGeom>
            <a:avLst/>
            <a:gdLst>
              <a:gd name="connsiteX0" fmla="*/ 0 w 2138515"/>
              <a:gd name="connsiteY0" fmla="*/ 324438 h 918230"/>
              <a:gd name="connsiteX1" fmla="*/ 0 w 2138515"/>
              <a:gd name="connsiteY1" fmla="*/ 284329 h 918230"/>
              <a:gd name="connsiteX2" fmla="*/ 110269 w 2138515"/>
              <a:gd name="connsiteY2" fmla="*/ 224924 h 918230"/>
              <a:gd name="connsiteX3" fmla="*/ 2027590 w 2138515"/>
              <a:gd name="connsiteY3" fmla="*/ 224924 h 918230"/>
              <a:gd name="connsiteX4" fmla="*/ 2138515 w 2138515"/>
              <a:gd name="connsiteY4" fmla="*/ 284682 h 918230"/>
              <a:gd name="connsiteX5" fmla="*/ 2138515 w 2138515"/>
              <a:gd name="connsiteY5" fmla="*/ 323291 h 918230"/>
              <a:gd name="connsiteX6" fmla="*/ 1798134 w 2138515"/>
              <a:gd name="connsiteY6" fmla="*/ 918229 h 918230"/>
              <a:gd name="connsiteX7" fmla="*/ 1764630 w 2138515"/>
              <a:gd name="connsiteY7" fmla="*/ 897688 h 918230"/>
              <a:gd name="connsiteX8" fmla="*/ 1068931 w 2138515"/>
              <a:gd name="connsiteY8" fmla="*/ 719923 h 918230"/>
              <a:gd name="connsiteX9" fmla="*/ 373231 w 2138515"/>
              <a:gd name="connsiteY9" fmla="*/ 897688 h 918230"/>
              <a:gd name="connsiteX10" fmla="*/ 339725 w 2138515"/>
              <a:gd name="connsiteY10" fmla="*/ 918230 h 91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38515" h="918230">
                <a:moveTo>
                  <a:pt x="0" y="324438"/>
                </a:moveTo>
                <a:lnTo>
                  <a:pt x="0" y="284329"/>
                </a:lnTo>
                <a:lnTo>
                  <a:pt x="110269" y="224924"/>
                </a:lnTo>
                <a:cubicBezTo>
                  <a:pt x="714538" y="-74974"/>
                  <a:pt x="1423321" y="-74974"/>
                  <a:pt x="2027590" y="224924"/>
                </a:cubicBezTo>
                <a:lnTo>
                  <a:pt x="2138515" y="284682"/>
                </a:lnTo>
                <a:lnTo>
                  <a:pt x="2138515" y="323291"/>
                </a:lnTo>
                <a:lnTo>
                  <a:pt x="1798134" y="918229"/>
                </a:lnTo>
                <a:lnTo>
                  <a:pt x="1764630" y="897688"/>
                </a:lnTo>
                <a:cubicBezTo>
                  <a:pt x="1557824" y="784320"/>
                  <a:pt x="1320830" y="719923"/>
                  <a:pt x="1068931" y="719923"/>
                </a:cubicBezTo>
                <a:cubicBezTo>
                  <a:pt x="817032" y="719923"/>
                  <a:pt x="580037" y="784320"/>
                  <a:pt x="373231" y="897688"/>
                </a:cubicBezTo>
                <a:lnTo>
                  <a:pt x="339725" y="9182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rtificial intelligence in eyecare: how do we ensure new technologies truly  benefit our patients? | Eye News">
            <a:extLst>
              <a:ext uri="{FF2B5EF4-FFF2-40B4-BE49-F238E27FC236}">
                <a16:creationId xmlns:a16="http://schemas.microsoft.com/office/drawing/2014/main" id="{D79141F6-D50B-4113-B1F6-451190CC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8644" b="23102"/>
          <a:stretch>
            <a:fillRect/>
          </a:stretch>
        </p:blipFill>
        <p:spPr bwMode="auto">
          <a:xfrm rot="8992783">
            <a:off x="-2557788" y="1877758"/>
            <a:ext cx="1899002" cy="1443736"/>
          </a:xfrm>
          <a:custGeom>
            <a:avLst/>
            <a:gdLst>
              <a:gd name="connsiteX0" fmla="*/ 1274551 w 1899002"/>
              <a:gd name="connsiteY0" fmla="*/ 0 h 1443736"/>
              <a:gd name="connsiteX1" fmla="*/ 1899002 w 1899002"/>
              <a:gd name="connsiteY1" fmla="*/ 357266 h 1443736"/>
              <a:gd name="connsiteX2" fmla="*/ 0 w 1899002"/>
              <a:gd name="connsiteY2" fmla="*/ 1443736 h 1443736"/>
              <a:gd name="connsiteX3" fmla="*/ 0 w 1899002"/>
              <a:gd name="connsiteY3" fmla="*/ 730328 h 1443736"/>
              <a:gd name="connsiteX4" fmla="*/ 1 w 1899002"/>
              <a:gd name="connsiteY4" fmla="*/ 730328 h 1443736"/>
              <a:gd name="connsiteX5" fmla="*/ 1221316 w 1899002"/>
              <a:gd name="connsiteY5" fmla="*/ 86834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1274551" y="0"/>
                </a:moveTo>
                <a:lnTo>
                  <a:pt x="1899002" y="357266"/>
                </a:lnTo>
                <a:cubicBezTo>
                  <a:pt x="1507300" y="1029576"/>
                  <a:pt x="783404" y="1443736"/>
                  <a:pt x="0" y="1443736"/>
                </a:cubicBezTo>
                <a:lnTo>
                  <a:pt x="0" y="730328"/>
                </a:lnTo>
                <a:lnTo>
                  <a:pt x="1" y="730328"/>
                </a:lnTo>
                <a:cubicBezTo>
                  <a:pt x="508398" y="730328"/>
                  <a:pt x="956634" y="475072"/>
                  <a:pt x="1221316" y="8683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Groundbreaking AI Technology Uses People's Eye Movements to Predict Their  Decisions | Smith School">
            <a:extLst>
              <a:ext uri="{FF2B5EF4-FFF2-40B4-BE49-F238E27FC236}">
                <a16:creationId xmlns:a16="http://schemas.microsoft.com/office/drawing/2014/main" id="{105345CA-75C0-41CE-B846-9D17F0A5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r="5690"/>
          <a:stretch>
            <a:fillRect/>
          </a:stretch>
        </p:blipFill>
        <p:spPr bwMode="auto">
          <a:xfrm rot="8992783">
            <a:off x="-1032477" y="4506912"/>
            <a:ext cx="1899002" cy="1443736"/>
          </a:xfrm>
          <a:custGeom>
            <a:avLst/>
            <a:gdLst>
              <a:gd name="connsiteX0" fmla="*/ 0 w 1899002"/>
              <a:gd name="connsiteY0" fmla="*/ 0 h 1443736"/>
              <a:gd name="connsiteX1" fmla="*/ 1899002 w 1899002"/>
              <a:gd name="connsiteY1" fmla="*/ 1086470 h 1443736"/>
              <a:gd name="connsiteX2" fmla="*/ 1274550 w 1899002"/>
              <a:gd name="connsiteY2" fmla="*/ 1443736 h 1443736"/>
              <a:gd name="connsiteX3" fmla="*/ 1221316 w 1899002"/>
              <a:gd name="connsiteY3" fmla="*/ 1356904 h 1443736"/>
              <a:gd name="connsiteX4" fmla="*/ 1 w 1899002"/>
              <a:gd name="connsiteY4" fmla="*/ 713411 h 1443736"/>
              <a:gd name="connsiteX5" fmla="*/ 0 w 1899002"/>
              <a:gd name="connsiteY5" fmla="*/ 713411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0" y="0"/>
                </a:moveTo>
                <a:cubicBezTo>
                  <a:pt x="783404" y="0"/>
                  <a:pt x="1507301" y="414161"/>
                  <a:pt x="1899002" y="1086470"/>
                </a:cubicBezTo>
                <a:lnTo>
                  <a:pt x="1274550" y="1443736"/>
                </a:lnTo>
                <a:lnTo>
                  <a:pt x="1221316" y="1356904"/>
                </a:lnTo>
                <a:cubicBezTo>
                  <a:pt x="956634" y="968667"/>
                  <a:pt x="508398" y="713411"/>
                  <a:pt x="1" y="713411"/>
                </a:cubicBezTo>
                <a:lnTo>
                  <a:pt x="0" y="7134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FD5A9-FE72-4518-A9AF-80D46F9383D4}"/>
              </a:ext>
            </a:extLst>
          </p:cNvPr>
          <p:cNvSpPr txBox="1"/>
          <p:nvPr/>
        </p:nvSpPr>
        <p:spPr>
          <a:xfrm>
            <a:off x="-32392" y="3051292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2B45F9-9D51-41E0-92BB-B8821A113E81}"/>
              </a:ext>
            </a:extLst>
          </p:cNvPr>
          <p:cNvGrpSpPr/>
          <p:nvPr/>
        </p:nvGrpSpPr>
        <p:grpSpPr>
          <a:xfrm>
            <a:off x="799599" y="1314497"/>
            <a:ext cx="8212727" cy="792875"/>
            <a:chOff x="799599" y="1314497"/>
            <a:chExt cx="8212727" cy="7928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053F413-0B19-400B-AB0D-17EA8549E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599" y="1318565"/>
              <a:ext cx="445815" cy="78880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83CCFC-8A80-4B9E-B650-D6DFFCE58656}"/>
                </a:ext>
              </a:extLst>
            </p:cNvPr>
            <p:cNvCxnSpPr>
              <a:cxnSpLocks/>
            </p:cNvCxnSpPr>
            <p:nvPr/>
          </p:nvCxnSpPr>
          <p:spPr>
            <a:xfrm>
              <a:off x="1245414" y="1314497"/>
              <a:ext cx="7766912" cy="4068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222A3F-217D-41AF-869A-77006404F93F}"/>
              </a:ext>
            </a:extLst>
          </p:cNvPr>
          <p:cNvSpPr txBox="1"/>
          <p:nvPr/>
        </p:nvSpPr>
        <p:spPr>
          <a:xfrm>
            <a:off x="6262855" y="534593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04. Methods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2AC6E-4898-40F7-B290-7E398FD3BE15}"/>
              </a:ext>
            </a:extLst>
          </p:cNvPr>
          <p:cNvSpPr txBox="1"/>
          <p:nvPr/>
        </p:nvSpPr>
        <p:spPr>
          <a:xfrm>
            <a:off x="2685722" y="1478885"/>
            <a:ext cx="7231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Third Submission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02D21F-630C-4C11-88E0-6F79DB9FD7AF}"/>
              </a:ext>
            </a:extLst>
          </p:cNvPr>
          <p:cNvSpPr txBox="1"/>
          <p:nvPr/>
        </p:nvSpPr>
        <p:spPr>
          <a:xfrm>
            <a:off x="2878393" y="1848217"/>
            <a:ext cx="7231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Model : </a:t>
            </a:r>
            <a:r>
              <a:rPr lang="en-US" sz="1600" dirty="0"/>
              <a:t>resnet152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DDEAC7-6EAB-4EF8-9A6B-09EE4F9924FF}"/>
              </a:ext>
            </a:extLst>
          </p:cNvPr>
          <p:cNvSpPr txBox="1"/>
          <p:nvPr/>
        </p:nvSpPr>
        <p:spPr>
          <a:xfrm>
            <a:off x="2878393" y="3845108"/>
            <a:ext cx="4693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Loss Function : </a:t>
            </a:r>
            <a:r>
              <a:rPr lang="en-US" sz="1600" dirty="0" err="1"/>
              <a:t>ClassBalanced</a:t>
            </a:r>
            <a:r>
              <a:rPr lang="en-US" sz="1600" dirty="0"/>
              <a:t> Focal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C336160-77C5-4552-B395-65D956A98A19}"/>
                  </a:ext>
                </a:extLst>
              </p:cNvPr>
              <p:cNvSpPr txBox="1"/>
              <p:nvPr/>
            </p:nvSpPr>
            <p:spPr>
              <a:xfrm>
                <a:off x="5001116" y="4142488"/>
                <a:ext cx="3116309" cy="665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𝑪𝑩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C336160-77C5-4552-B395-65D956A98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116" y="4142488"/>
                <a:ext cx="3116309" cy="6652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1A714F4-7CEE-4BDA-B091-BB6568A2EE2C}"/>
              </a:ext>
            </a:extLst>
          </p:cNvPr>
          <p:cNvSpPr txBox="1"/>
          <p:nvPr/>
        </p:nvSpPr>
        <p:spPr>
          <a:xfrm>
            <a:off x="2878393" y="4672140"/>
            <a:ext cx="4057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Data: Two data augmentations  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1C77D1-30A7-474B-94E6-4ED424B80940}"/>
              </a:ext>
            </a:extLst>
          </p:cNvPr>
          <p:cNvSpPr txBox="1"/>
          <p:nvPr/>
        </p:nvSpPr>
        <p:spPr>
          <a:xfrm>
            <a:off x="3198062" y="5024692"/>
            <a:ext cx="49534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462 </a:t>
            </a:r>
            <a:r>
              <a:rPr lang="en-US" sz="1600" dirty="0"/>
              <a:t>images for training </a:t>
            </a:r>
            <a:r>
              <a:rPr lang="en-US" sz="1600" b="1" dirty="0"/>
              <a:t>/ 50 </a:t>
            </a:r>
            <a:r>
              <a:rPr lang="en-US" sz="1600" dirty="0"/>
              <a:t>images for validation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E7666D-FD26-4BB6-B34C-0948266D085C}"/>
              </a:ext>
            </a:extLst>
          </p:cNvPr>
          <p:cNvSpPr txBox="1"/>
          <p:nvPr/>
        </p:nvSpPr>
        <p:spPr>
          <a:xfrm>
            <a:off x="2878393" y="5496677"/>
            <a:ext cx="4425656" cy="338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 Evaluation Metrics: F1 </a:t>
            </a:r>
            <a:r>
              <a:rPr lang="en-US" sz="1600" dirty="0"/>
              <a:t>score</a:t>
            </a:r>
            <a:r>
              <a:rPr lang="en-US" sz="1600" b="1" dirty="0"/>
              <a:t>, AUC, ECE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D398FC-D9F5-44AF-B8D9-E98515D29467}"/>
              </a:ext>
            </a:extLst>
          </p:cNvPr>
          <p:cNvSpPr txBox="1"/>
          <p:nvPr/>
        </p:nvSpPr>
        <p:spPr>
          <a:xfrm>
            <a:off x="4644069" y="5866175"/>
            <a:ext cx="3237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</a:t>
            </a:r>
            <a:r>
              <a:rPr lang="en-US" dirty="0"/>
              <a:t> = </a:t>
            </a:r>
            <a:r>
              <a:rPr lang="en-US" b="1" dirty="0"/>
              <a:t>AUC</a:t>
            </a:r>
            <a:r>
              <a:rPr lang="en-US" dirty="0"/>
              <a:t> + 0.5 × </a:t>
            </a:r>
            <a:r>
              <a:rPr lang="en-US" b="1" dirty="0"/>
              <a:t>F1</a:t>
            </a:r>
            <a:r>
              <a:rPr lang="en-US" dirty="0"/>
              <a:t> + 0.5 × (1 − </a:t>
            </a:r>
            <a:r>
              <a:rPr lang="en-US" b="1" dirty="0"/>
              <a:t>ECE</a:t>
            </a:r>
            <a:r>
              <a:rPr lang="en-US" dirty="0"/>
              <a:t>)</a:t>
            </a:r>
          </a:p>
        </p:txBody>
      </p:sp>
      <p:pic>
        <p:nvPicPr>
          <p:cNvPr id="31" name="Picture 2" descr="Network structures of ResNet101 (top) and ResNet152 (bottom) | Download  Scientific Diagram">
            <a:extLst>
              <a:ext uri="{FF2B5EF4-FFF2-40B4-BE49-F238E27FC236}">
                <a16:creationId xmlns:a16="http://schemas.microsoft.com/office/drawing/2014/main" id="{F2E43474-4FA1-4CC8-A7CB-2447F1D80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98" b="10536"/>
          <a:stretch/>
        </p:blipFill>
        <p:spPr bwMode="auto">
          <a:xfrm>
            <a:off x="2984867" y="2265383"/>
            <a:ext cx="5062761" cy="15797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709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F171626-6CC3-44B7-9CDE-CC9D4951BA30}"/>
              </a:ext>
            </a:extLst>
          </p:cNvPr>
          <p:cNvGrpSpPr/>
          <p:nvPr/>
        </p:nvGrpSpPr>
        <p:grpSpPr>
          <a:xfrm>
            <a:off x="7370552" y="2129712"/>
            <a:ext cx="2190813" cy="521999"/>
            <a:chOff x="7424851" y="2236011"/>
            <a:chExt cx="2190813" cy="521999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CDDDB54-56DE-49AF-BABA-721397C74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851" y="2236013"/>
              <a:ext cx="923544" cy="52199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A296ABC-AB07-4D92-8001-D13BB66C7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8395" y="2236011"/>
              <a:ext cx="1267269" cy="2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DC54ABC-F2B2-4730-B559-E5FBBF12BBBD}"/>
              </a:ext>
            </a:extLst>
          </p:cNvPr>
          <p:cNvGrpSpPr/>
          <p:nvPr/>
        </p:nvGrpSpPr>
        <p:grpSpPr>
          <a:xfrm>
            <a:off x="2229539" y="4276910"/>
            <a:ext cx="2520226" cy="528695"/>
            <a:chOff x="2215086" y="4197254"/>
            <a:chExt cx="2520226" cy="528695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E8F34E7-4194-4D2B-9C22-C5A8D8B46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5286" y="4197254"/>
              <a:ext cx="920026" cy="527369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8E906EC-F3E8-473C-AE3C-092B5AD57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086" y="4723296"/>
              <a:ext cx="1600200" cy="2653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1FFD5A9-FE72-4518-A9AF-80D46F9383D4}"/>
              </a:ext>
            </a:extLst>
          </p:cNvPr>
          <p:cNvSpPr txBox="1"/>
          <p:nvPr/>
        </p:nvSpPr>
        <p:spPr>
          <a:xfrm>
            <a:off x="5375290" y="3105835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</a:p>
        </p:txBody>
      </p:sp>
      <p:pic>
        <p:nvPicPr>
          <p:cNvPr id="124" name="Picture 123" descr="How to build a safe path to AI in Healthcare | CIO">
            <a:extLst>
              <a:ext uri="{FF2B5EF4-FFF2-40B4-BE49-F238E27FC236}">
                <a16:creationId xmlns:a16="http://schemas.microsoft.com/office/drawing/2014/main" id="{F4BE1359-293E-4007-90A4-AE93EC666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0" t="927" b="20857"/>
          <a:stretch>
            <a:fillRect/>
          </a:stretch>
        </p:blipFill>
        <p:spPr bwMode="auto">
          <a:xfrm>
            <a:off x="4125066" y="4261104"/>
            <a:ext cx="1899002" cy="1443736"/>
          </a:xfrm>
          <a:custGeom>
            <a:avLst/>
            <a:gdLst>
              <a:gd name="connsiteX0" fmla="*/ 624453 w 1899002"/>
              <a:gd name="connsiteY0" fmla="*/ 0 h 1443736"/>
              <a:gd name="connsiteX1" fmla="*/ 677688 w 1899002"/>
              <a:gd name="connsiteY1" fmla="*/ 86834 h 1443736"/>
              <a:gd name="connsiteX2" fmla="*/ 1748412 w 1899002"/>
              <a:gd name="connsiteY2" fmla="*/ 722792 h 1443736"/>
              <a:gd name="connsiteX3" fmla="*/ 1899002 w 1899002"/>
              <a:gd name="connsiteY3" fmla="*/ 730328 h 1443736"/>
              <a:gd name="connsiteX4" fmla="*/ 1899002 w 1899002"/>
              <a:gd name="connsiteY4" fmla="*/ 1443736 h 1443736"/>
              <a:gd name="connsiteX5" fmla="*/ 0 w 1899002"/>
              <a:gd name="connsiteY5" fmla="*/ 357266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624453" y="0"/>
                </a:moveTo>
                <a:lnTo>
                  <a:pt x="677688" y="86834"/>
                </a:lnTo>
                <a:cubicBezTo>
                  <a:pt x="915902" y="436249"/>
                  <a:pt x="1302795" y="677947"/>
                  <a:pt x="1748412" y="722792"/>
                </a:cubicBezTo>
                <a:lnTo>
                  <a:pt x="1899002" y="730328"/>
                </a:lnTo>
                <a:lnTo>
                  <a:pt x="1899002" y="1443736"/>
                </a:lnTo>
                <a:cubicBezTo>
                  <a:pt x="1115598" y="1443736"/>
                  <a:pt x="391702" y="1029576"/>
                  <a:pt x="0" y="3572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52BC2F3-F22F-45ED-B58D-95E0BDFF664F}"/>
              </a:ext>
            </a:extLst>
          </p:cNvPr>
          <p:cNvGrpSpPr/>
          <p:nvPr/>
        </p:nvGrpSpPr>
        <p:grpSpPr>
          <a:xfrm>
            <a:off x="2145182" y="2188576"/>
            <a:ext cx="2580204" cy="573952"/>
            <a:chOff x="2145182" y="2188576"/>
            <a:chExt cx="2580204" cy="573952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3642E2B-4F31-48FF-B18B-C9FE9533B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45182" y="2188576"/>
              <a:ext cx="1600200" cy="2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E1C4F12-E4E5-4060-A8C6-80B6D4F2C5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5382" y="2188576"/>
              <a:ext cx="980004" cy="573952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Picture 127" descr="Skin-Like Computing Chip Examines Health Data With Brain-Mimicking AI |  OnlyMyHealth">
            <a:extLst>
              <a:ext uri="{FF2B5EF4-FFF2-40B4-BE49-F238E27FC236}">
                <a16:creationId xmlns:a16="http://schemas.microsoft.com/office/drawing/2014/main" id="{DD116F9D-26EB-4542-820D-60F402E0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5" r="52266" b="4495"/>
          <a:stretch>
            <a:fillRect/>
          </a:stretch>
        </p:blipFill>
        <p:spPr bwMode="auto">
          <a:xfrm>
            <a:off x="3820161" y="2491657"/>
            <a:ext cx="918231" cy="2075262"/>
          </a:xfrm>
          <a:custGeom>
            <a:avLst/>
            <a:gdLst>
              <a:gd name="connsiteX0" fmla="*/ 245271 w 918231"/>
              <a:gd name="connsiteY0" fmla="*/ 0 h 2075262"/>
              <a:gd name="connsiteX1" fmla="*/ 464507 w 918231"/>
              <a:gd name="connsiteY1" fmla="*/ 0 h 2075262"/>
              <a:gd name="connsiteX2" fmla="*/ 918231 w 918231"/>
              <a:gd name="connsiteY2" fmla="*/ 259588 h 2075262"/>
              <a:gd name="connsiteX3" fmla="*/ 897690 w 918231"/>
              <a:gd name="connsiteY3" fmla="*/ 293093 h 2075262"/>
              <a:gd name="connsiteX4" fmla="*/ 719924 w 918231"/>
              <a:gd name="connsiteY4" fmla="*/ 988793 h 2075262"/>
              <a:gd name="connsiteX5" fmla="*/ 897690 w 918231"/>
              <a:gd name="connsiteY5" fmla="*/ 1684492 h 2075262"/>
              <a:gd name="connsiteX6" fmla="*/ 918230 w 918231"/>
              <a:gd name="connsiteY6" fmla="*/ 1717996 h 2075262"/>
              <a:gd name="connsiteX7" fmla="*/ 293777 w 918231"/>
              <a:gd name="connsiteY7" fmla="*/ 2075262 h 2075262"/>
              <a:gd name="connsiteX8" fmla="*/ 165250 w 918231"/>
              <a:gd name="connsiteY8" fmla="*/ 161141 h 207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8231" h="2075262">
                <a:moveTo>
                  <a:pt x="245271" y="0"/>
                </a:moveTo>
                <a:lnTo>
                  <a:pt x="464507" y="0"/>
                </a:lnTo>
                <a:lnTo>
                  <a:pt x="918231" y="259588"/>
                </a:lnTo>
                <a:lnTo>
                  <a:pt x="897690" y="293093"/>
                </a:lnTo>
                <a:cubicBezTo>
                  <a:pt x="784321" y="499899"/>
                  <a:pt x="719924" y="736894"/>
                  <a:pt x="719924" y="988793"/>
                </a:cubicBezTo>
                <a:cubicBezTo>
                  <a:pt x="719924" y="1240692"/>
                  <a:pt x="784321" y="1477686"/>
                  <a:pt x="897690" y="1684492"/>
                </a:cubicBezTo>
                <a:lnTo>
                  <a:pt x="918230" y="1717996"/>
                </a:lnTo>
                <a:lnTo>
                  <a:pt x="293777" y="2075262"/>
                </a:lnTo>
                <a:cubicBezTo>
                  <a:pt x="-48963" y="1486991"/>
                  <a:pt x="-91805" y="779274"/>
                  <a:pt x="165250" y="16114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28" descr="AI in Healthcare: How to use retinal images to prevent vision loss">
            <a:extLst>
              <a:ext uri="{FF2B5EF4-FFF2-40B4-BE49-F238E27FC236}">
                <a16:creationId xmlns:a16="http://schemas.microsoft.com/office/drawing/2014/main" id="{E0FB72FC-7CC9-44D6-B163-14918DF5F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2471" r="2443" b="4823"/>
          <a:stretch>
            <a:fillRect/>
          </a:stretch>
        </p:blipFill>
        <p:spPr bwMode="auto">
          <a:xfrm rot="18919820">
            <a:off x="4169340" y="1346043"/>
            <a:ext cx="2114326" cy="1144841"/>
          </a:xfrm>
          <a:custGeom>
            <a:avLst/>
            <a:gdLst>
              <a:gd name="connsiteX0" fmla="*/ 2114326 w 2114326"/>
              <a:gd name="connsiteY0" fmla="*/ 637483 h 1144841"/>
              <a:gd name="connsiteX1" fmla="*/ 1612785 w 2114326"/>
              <a:gd name="connsiteY1" fmla="*/ 1144841 h 1144841"/>
              <a:gd name="connsiteX2" fmla="*/ 1500392 w 2114326"/>
              <a:gd name="connsiteY2" fmla="*/ 1044332 h 1144841"/>
              <a:gd name="connsiteX3" fmla="*/ 291833 w 2114326"/>
              <a:gd name="connsiteY3" fmla="*/ 743869 h 1144841"/>
              <a:gd name="connsiteX4" fmla="*/ 192930 w 2114326"/>
              <a:gd name="connsiteY4" fmla="*/ 768198 h 1144841"/>
              <a:gd name="connsiteX5" fmla="*/ 0 w 2114326"/>
              <a:gd name="connsiteY5" fmla="*/ 75117 h 1144841"/>
              <a:gd name="connsiteX6" fmla="*/ 2114326 w 2114326"/>
              <a:gd name="connsiteY6" fmla="*/ 637483 h 114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4326" h="1144841">
                <a:moveTo>
                  <a:pt x="2114326" y="637483"/>
                </a:moveTo>
                <a:lnTo>
                  <a:pt x="1612785" y="1144841"/>
                </a:lnTo>
                <a:lnTo>
                  <a:pt x="1500392" y="1044332"/>
                </a:lnTo>
                <a:cubicBezTo>
                  <a:pt x="1151954" y="762949"/>
                  <a:pt x="706889" y="662845"/>
                  <a:pt x="291833" y="743869"/>
                </a:cubicBezTo>
                <a:lnTo>
                  <a:pt x="192930" y="768198"/>
                </a:lnTo>
                <a:lnTo>
                  <a:pt x="0" y="75117"/>
                </a:lnTo>
                <a:cubicBezTo>
                  <a:pt x="751214" y="-127636"/>
                  <a:pt x="1557191" y="86736"/>
                  <a:pt x="2114326" y="6374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9" descr="What is Artificial Intelligence (AI) and Why People Should Learn About it -  UCF Business Incubation Program - University of Central Florida">
            <a:extLst>
              <a:ext uri="{FF2B5EF4-FFF2-40B4-BE49-F238E27FC236}">
                <a16:creationId xmlns:a16="http://schemas.microsoft.com/office/drawing/2014/main" id="{7219FFAF-F243-4289-94C6-A5961DB73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3" b="23821"/>
          <a:stretch>
            <a:fillRect/>
          </a:stretch>
        </p:blipFill>
        <p:spPr bwMode="auto">
          <a:xfrm rot="5400000">
            <a:off x="6808686" y="3021661"/>
            <a:ext cx="2138515" cy="918230"/>
          </a:xfrm>
          <a:custGeom>
            <a:avLst/>
            <a:gdLst>
              <a:gd name="connsiteX0" fmla="*/ 0 w 2138515"/>
              <a:gd name="connsiteY0" fmla="*/ 324438 h 918230"/>
              <a:gd name="connsiteX1" fmla="*/ 0 w 2138515"/>
              <a:gd name="connsiteY1" fmla="*/ 284329 h 918230"/>
              <a:gd name="connsiteX2" fmla="*/ 110269 w 2138515"/>
              <a:gd name="connsiteY2" fmla="*/ 224924 h 918230"/>
              <a:gd name="connsiteX3" fmla="*/ 2027590 w 2138515"/>
              <a:gd name="connsiteY3" fmla="*/ 224924 h 918230"/>
              <a:gd name="connsiteX4" fmla="*/ 2138515 w 2138515"/>
              <a:gd name="connsiteY4" fmla="*/ 284682 h 918230"/>
              <a:gd name="connsiteX5" fmla="*/ 2138515 w 2138515"/>
              <a:gd name="connsiteY5" fmla="*/ 323291 h 918230"/>
              <a:gd name="connsiteX6" fmla="*/ 1798134 w 2138515"/>
              <a:gd name="connsiteY6" fmla="*/ 918229 h 918230"/>
              <a:gd name="connsiteX7" fmla="*/ 1764630 w 2138515"/>
              <a:gd name="connsiteY7" fmla="*/ 897688 h 918230"/>
              <a:gd name="connsiteX8" fmla="*/ 1068931 w 2138515"/>
              <a:gd name="connsiteY8" fmla="*/ 719923 h 918230"/>
              <a:gd name="connsiteX9" fmla="*/ 373231 w 2138515"/>
              <a:gd name="connsiteY9" fmla="*/ 897688 h 918230"/>
              <a:gd name="connsiteX10" fmla="*/ 339725 w 2138515"/>
              <a:gd name="connsiteY10" fmla="*/ 918230 h 91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38515" h="918230">
                <a:moveTo>
                  <a:pt x="0" y="324438"/>
                </a:moveTo>
                <a:lnTo>
                  <a:pt x="0" y="284329"/>
                </a:lnTo>
                <a:lnTo>
                  <a:pt x="110269" y="224924"/>
                </a:lnTo>
                <a:cubicBezTo>
                  <a:pt x="714538" y="-74974"/>
                  <a:pt x="1423321" y="-74974"/>
                  <a:pt x="2027590" y="224924"/>
                </a:cubicBezTo>
                <a:lnTo>
                  <a:pt x="2138515" y="284682"/>
                </a:lnTo>
                <a:lnTo>
                  <a:pt x="2138515" y="323291"/>
                </a:lnTo>
                <a:lnTo>
                  <a:pt x="1798134" y="918229"/>
                </a:lnTo>
                <a:lnTo>
                  <a:pt x="1764630" y="897688"/>
                </a:lnTo>
                <a:cubicBezTo>
                  <a:pt x="1557824" y="784320"/>
                  <a:pt x="1320830" y="719923"/>
                  <a:pt x="1068931" y="719923"/>
                </a:cubicBezTo>
                <a:cubicBezTo>
                  <a:pt x="817032" y="719923"/>
                  <a:pt x="580037" y="784320"/>
                  <a:pt x="373231" y="897688"/>
                </a:cubicBezTo>
                <a:lnTo>
                  <a:pt x="339725" y="9182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30" descr="Artificial intelligence in eyecare: how do we ensure new technologies truly  benefit our patients? | Eye News">
            <a:extLst>
              <a:ext uri="{FF2B5EF4-FFF2-40B4-BE49-F238E27FC236}">
                <a16:creationId xmlns:a16="http://schemas.microsoft.com/office/drawing/2014/main" id="{D5A422B4-87FE-4225-B1AA-C57D536DB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8644" b="23102"/>
          <a:stretch>
            <a:fillRect/>
          </a:stretch>
        </p:blipFill>
        <p:spPr bwMode="auto">
          <a:xfrm>
            <a:off x="6096001" y="4261104"/>
            <a:ext cx="1899002" cy="1443736"/>
          </a:xfrm>
          <a:custGeom>
            <a:avLst/>
            <a:gdLst>
              <a:gd name="connsiteX0" fmla="*/ 1274551 w 1899002"/>
              <a:gd name="connsiteY0" fmla="*/ 0 h 1443736"/>
              <a:gd name="connsiteX1" fmla="*/ 1899002 w 1899002"/>
              <a:gd name="connsiteY1" fmla="*/ 357266 h 1443736"/>
              <a:gd name="connsiteX2" fmla="*/ 0 w 1899002"/>
              <a:gd name="connsiteY2" fmla="*/ 1443736 h 1443736"/>
              <a:gd name="connsiteX3" fmla="*/ 0 w 1899002"/>
              <a:gd name="connsiteY3" fmla="*/ 730328 h 1443736"/>
              <a:gd name="connsiteX4" fmla="*/ 1 w 1899002"/>
              <a:gd name="connsiteY4" fmla="*/ 730328 h 1443736"/>
              <a:gd name="connsiteX5" fmla="*/ 1221316 w 1899002"/>
              <a:gd name="connsiteY5" fmla="*/ 86834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1274551" y="0"/>
                </a:moveTo>
                <a:lnTo>
                  <a:pt x="1899002" y="357266"/>
                </a:lnTo>
                <a:cubicBezTo>
                  <a:pt x="1507300" y="1029576"/>
                  <a:pt x="783404" y="1443736"/>
                  <a:pt x="0" y="1443736"/>
                </a:cubicBezTo>
                <a:lnTo>
                  <a:pt x="0" y="730328"/>
                </a:lnTo>
                <a:lnTo>
                  <a:pt x="1" y="730328"/>
                </a:lnTo>
                <a:cubicBezTo>
                  <a:pt x="508398" y="730328"/>
                  <a:pt x="956634" y="475072"/>
                  <a:pt x="1221316" y="8683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31" descr="Groundbreaking AI Technology Uses People's Eye Movements to Predict Their  Decisions | Smith School">
            <a:extLst>
              <a:ext uri="{FF2B5EF4-FFF2-40B4-BE49-F238E27FC236}">
                <a16:creationId xmlns:a16="http://schemas.microsoft.com/office/drawing/2014/main" id="{4C0A37A6-85DF-47A1-8E49-799FB07FF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r="5690"/>
          <a:stretch>
            <a:fillRect/>
          </a:stretch>
        </p:blipFill>
        <p:spPr bwMode="auto">
          <a:xfrm>
            <a:off x="6096001" y="1221528"/>
            <a:ext cx="1899002" cy="1443736"/>
          </a:xfrm>
          <a:custGeom>
            <a:avLst/>
            <a:gdLst>
              <a:gd name="connsiteX0" fmla="*/ 0 w 1899002"/>
              <a:gd name="connsiteY0" fmla="*/ 0 h 1443736"/>
              <a:gd name="connsiteX1" fmla="*/ 1899002 w 1899002"/>
              <a:gd name="connsiteY1" fmla="*/ 1086470 h 1443736"/>
              <a:gd name="connsiteX2" fmla="*/ 1274550 w 1899002"/>
              <a:gd name="connsiteY2" fmla="*/ 1443736 h 1443736"/>
              <a:gd name="connsiteX3" fmla="*/ 1221316 w 1899002"/>
              <a:gd name="connsiteY3" fmla="*/ 1356904 h 1443736"/>
              <a:gd name="connsiteX4" fmla="*/ 1 w 1899002"/>
              <a:gd name="connsiteY4" fmla="*/ 713411 h 1443736"/>
              <a:gd name="connsiteX5" fmla="*/ 0 w 1899002"/>
              <a:gd name="connsiteY5" fmla="*/ 713411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0" y="0"/>
                </a:moveTo>
                <a:cubicBezTo>
                  <a:pt x="783404" y="0"/>
                  <a:pt x="1507301" y="414161"/>
                  <a:pt x="1899002" y="1086470"/>
                </a:cubicBezTo>
                <a:lnTo>
                  <a:pt x="1274550" y="1443736"/>
                </a:lnTo>
                <a:lnTo>
                  <a:pt x="1221316" y="1356904"/>
                </a:lnTo>
                <a:cubicBezTo>
                  <a:pt x="956634" y="968667"/>
                  <a:pt x="508398" y="713411"/>
                  <a:pt x="1" y="713411"/>
                </a:cubicBezTo>
                <a:lnTo>
                  <a:pt x="0" y="7134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C320DFE-4453-46E4-B903-76FE35D46978}"/>
              </a:ext>
            </a:extLst>
          </p:cNvPr>
          <p:cNvGrpSpPr/>
          <p:nvPr/>
        </p:nvGrpSpPr>
        <p:grpSpPr>
          <a:xfrm>
            <a:off x="6024070" y="1014881"/>
            <a:ext cx="1614219" cy="920382"/>
            <a:chOff x="6096002" y="1014557"/>
            <a:chExt cx="1614219" cy="920382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CCEE43F-B913-4962-91FA-8125719DD46B}"/>
                </a:ext>
              </a:extLst>
            </p:cNvPr>
            <p:cNvCxnSpPr>
              <a:cxnSpLocks/>
              <a:stCxn id="132" idx="4"/>
            </p:cNvCxnSpPr>
            <p:nvPr/>
          </p:nvCxnSpPr>
          <p:spPr>
            <a:xfrm flipV="1">
              <a:off x="6096002" y="1014557"/>
              <a:ext cx="12190" cy="920382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AAFE4C1-0F7C-4320-80BF-C74FC766F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8192" y="1014557"/>
              <a:ext cx="1602029" cy="1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430EC1AF-A580-4E8E-A9F1-F7863DDDF1EA}"/>
              </a:ext>
            </a:extLst>
          </p:cNvPr>
          <p:cNvSpPr txBox="1"/>
          <p:nvPr/>
        </p:nvSpPr>
        <p:spPr>
          <a:xfrm>
            <a:off x="6024068" y="658001"/>
            <a:ext cx="1782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01. Introduction 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B2AF959-A01E-4A5E-862A-5C59C8F78B19}"/>
              </a:ext>
            </a:extLst>
          </p:cNvPr>
          <p:cNvSpPr txBox="1"/>
          <p:nvPr/>
        </p:nvSpPr>
        <p:spPr>
          <a:xfrm>
            <a:off x="8294096" y="1774119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02. Dataset 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2D2B3E3-E67E-42C7-9C52-3279CAA3C8B4}"/>
              </a:ext>
            </a:extLst>
          </p:cNvPr>
          <p:cNvGrpSpPr/>
          <p:nvPr/>
        </p:nvGrpSpPr>
        <p:grpSpPr>
          <a:xfrm>
            <a:off x="7455667" y="4200657"/>
            <a:ext cx="2187295" cy="543830"/>
            <a:chOff x="7370552" y="4261104"/>
            <a:chExt cx="2187295" cy="543830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DD58EF1-5FDA-480F-848E-0E0E2AEE4D1A}"/>
                </a:ext>
              </a:extLst>
            </p:cNvPr>
            <p:cNvCxnSpPr>
              <a:cxnSpLocks/>
              <a:stCxn id="131" idx="0"/>
            </p:cNvCxnSpPr>
            <p:nvPr/>
          </p:nvCxnSpPr>
          <p:spPr>
            <a:xfrm>
              <a:off x="7370552" y="4261104"/>
              <a:ext cx="920026" cy="543828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4413787-24F5-43D3-AD66-4755F2DB77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0578" y="4804932"/>
              <a:ext cx="1267269" cy="2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A4D2A601-B79C-45D6-A205-32B0151234F8}"/>
              </a:ext>
            </a:extLst>
          </p:cNvPr>
          <p:cNvSpPr txBox="1"/>
          <p:nvPr/>
        </p:nvSpPr>
        <p:spPr>
          <a:xfrm>
            <a:off x="8323883" y="4389733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03. Methods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9B841F2-FCEB-4314-B09A-8D4B2D2A4DBC}"/>
              </a:ext>
            </a:extLst>
          </p:cNvPr>
          <p:cNvGrpSpPr/>
          <p:nvPr/>
        </p:nvGrpSpPr>
        <p:grpSpPr>
          <a:xfrm>
            <a:off x="4953579" y="4993351"/>
            <a:ext cx="1154665" cy="923544"/>
            <a:chOff x="4856157" y="4996258"/>
            <a:chExt cx="1154665" cy="923544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D215DA7-212B-4ACC-BC50-E182CE2710F3}"/>
                </a:ext>
              </a:extLst>
            </p:cNvPr>
            <p:cNvCxnSpPr>
              <a:cxnSpLocks/>
            </p:cNvCxnSpPr>
            <p:nvPr/>
          </p:nvCxnSpPr>
          <p:spPr>
            <a:xfrm>
              <a:off x="6010821" y="4996258"/>
              <a:ext cx="1" cy="923544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B2B3A8D-8E77-45F8-A596-4358B7846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6157" y="5919802"/>
              <a:ext cx="1154664" cy="0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2A1403E8-1884-4621-A4EF-13B6BB4507EE}"/>
              </a:ext>
            </a:extLst>
          </p:cNvPr>
          <p:cNvSpPr txBox="1"/>
          <p:nvPr/>
        </p:nvSpPr>
        <p:spPr>
          <a:xfrm>
            <a:off x="2187445" y="4445703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05. Discussion 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81B4EB1-AF82-4FE3-BF52-0C5829130D1D}"/>
              </a:ext>
            </a:extLst>
          </p:cNvPr>
          <p:cNvSpPr txBox="1"/>
          <p:nvPr/>
        </p:nvSpPr>
        <p:spPr>
          <a:xfrm>
            <a:off x="2119054" y="1837360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06. Conclusion 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2E62F4B-12F1-4FBC-9015-18A1108C7386}"/>
              </a:ext>
            </a:extLst>
          </p:cNvPr>
          <p:cNvSpPr txBox="1"/>
          <p:nvPr/>
        </p:nvSpPr>
        <p:spPr>
          <a:xfrm>
            <a:off x="4922771" y="5920554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04. Results </a:t>
            </a:r>
          </a:p>
        </p:txBody>
      </p:sp>
    </p:spTree>
    <p:extLst>
      <p:ext uri="{BB962C8B-B14F-4D97-AF65-F5344CB8AC3E}">
        <p14:creationId xmlns:p14="http://schemas.microsoft.com/office/powerpoint/2010/main" val="1490602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0" grpId="0"/>
      <p:bldP spid="144" grpId="0"/>
      <p:bldP spid="151" grpId="0"/>
      <p:bldP spid="152" grpId="0"/>
      <p:bldP spid="1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How to build a safe path to AI in Healthcare | CIO">
            <a:extLst>
              <a:ext uri="{FF2B5EF4-FFF2-40B4-BE49-F238E27FC236}">
                <a16:creationId xmlns:a16="http://schemas.microsoft.com/office/drawing/2014/main" id="{F971B284-F510-4731-8E7C-6D08F66A9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0" t="927" b="20857"/>
          <a:stretch>
            <a:fillRect/>
          </a:stretch>
        </p:blipFill>
        <p:spPr bwMode="auto">
          <a:xfrm>
            <a:off x="3595634" y="4361058"/>
            <a:ext cx="2430558" cy="1847857"/>
          </a:xfrm>
          <a:custGeom>
            <a:avLst/>
            <a:gdLst>
              <a:gd name="connsiteX0" fmla="*/ 624453 w 1899002"/>
              <a:gd name="connsiteY0" fmla="*/ 0 h 1443736"/>
              <a:gd name="connsiteX1" fmla="*/ 677688 w 1899002"/>
              <a:gd name="connsiteY1" fmla="*/ 86834 h 1443736"/>
              <a:gd name="connsiteX2" fmla="*/ 1748412 w 1899002"/>
              <a:gd name="connsiteY2" fmla="*/ 722792 h 1443736"/>
              <a:gd name="connsiteX3" fmla="*/ 1899002 w 1899002"/>
              <a:gd name="connsiteY3" fmla="*/ 730328 h 1443736"/>
              <a:gd name="connsiteX4" fmla="*/ 1899002 w 1899002"/>
              <a:gd name="connsiteY4" fmla="*/ 1443736 h 1443736"/>
              <a:gd name="connsiteX5" fmla="*/ 0 w 1899002"/>
              <a:gd name="connsiteY5" fmla="*/ 357266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624453" y="0"/>
                </a:moveTo>
                <a:lnTo>
                  <a:pt x="677688" y="86834"/>
                </a:lnTo>
                <a:cubicBezTo>
                  <a:pt x="915902" y="436249"/>
                  <a:pt x="1302795" y="677947"/>
                  <a:pt x="1748412" y="722792"/>
                </a:cubicBezTo>
                <a:lnTo>
                  <a:pt x="1899002" y="730328"/>
                </a:lnTo>
                <a:lnTo>
                  <a:pt x="1899002" y="1443736"/>
                </a:lnTo>
                <a:cubicBezTo>
                  <a:pt x="1115598" y="1443736"/>
                  <a:pt x="391702" y="1029576"/>
                  <a:pt x="0" y="3572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kin-Like Computing Chip Examines Health Data With Brain-Mimicking AI |  OnlyMyHealth">
            <a:extLst>
              <a:ext uri="{FF2B5EF4-FFF2-40B4-BE49-F238E27FC236}">
                <a16:creationId xmlns:a16="http://schemas.microsoft.com/office/drawing/2014/main" id="{8EFD24BD-5F4D-4A50-8FEB-26D70C69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5" r="52266" b="4495"/>
          <a:stretch>
            <a:fillRect/>
          </a:stretch>
        </p:blipFill>
        <p:spPr bwMode="auto">
          <a:xfrm>
            <a:off x="3157834" y="2185530"/>
            <a:ext cx="1179856" cy="2520285"/>
          </a:xfrm>
          <a:custGeom>
            <a:avLst/>
            <a:gdLst>
              <a:gd name="connsiteX0" fmla="*/ 245271 w 918231"/>
              <a:gd name="connsiteY0" fmla="*/ 0 h 2075262"/>
              <a:gd name="connsiteX1" fmla="*/ 464507 w 918231"/>
              <a:gd name="connsiteY1" fmla="*/ 0 h 2075262"/>
              <a:gd name="connsiteX2" fmla="*/ 918231 w 918231"/>
              <a:gd name="connsiteY2" fmla="*/ 259588 h 2075262"/>
              <a:gd name="connsiteX3" fmla="*/ 897690 w 918231"/>
              <a:gd name="connsiteY3" fmla="*/ 293093 h 2075262"/>
              <a:gd name="connsiteX4" fmla="*/ 719924 w 918231"/>
              <a:gd name="connsiteY4" fmla="*/ 988793 h 2075262"/>
              <a:gd name="connsiteX5" fmla="*/ 897690 w 918231"/>
              <a:gd name="connsiteY5" fmla="*/ 1684492 h 2075262"/>
              <a:gd name="connsiteX6" fmla="*/ 918230 w 918231"/>
              <a:gd name="connsiteY6" fmla="*/ 1717996 h 2075262"/>
              <a:gd name="connsiteX7" fmla="*/ 293777 w 918231"/>
              <a:gd name="connsiteY7" fmla="*/ 2075262 h 2075262"/>
              <a:gd name="connsiteX8" fmla="*/ 165250 w 918231"/>
              <a:gd name="connsiteY8" fmla="*/ 161141 h 207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8231" h="2075262">
                <a:moveTo>
                  <a:pt x="245271" y="0"/>
                </a:moveTo>
                <a:lnTo>
                  <a:pt x="464507" y="0"/>
                </a:lnTo>
                <a:lnTo>
                  <a:pt x="918231" y="259588"/>
                </a:lnTo>
                <a:lnTo>
                  <a:pt x="897690" y="293093"/>
                </a:lnTo>
                <a:cubicBezTo>
                  <a:pt x="784321" y="499899"/>
                  <a:pt x="719924" y="736894"/>
                  <a:pt x="719924" y="988793"/>
                </a:cubicBezTo>
                <a:cubicBezTo>
                  <a:pt x="719924" y="1240692"/>
                  <a:pt x="784321" y="1477686"/>
                  <a:pt x="897690" y="1684492"/>
                </a:cubicBezTo>
                <a:lnTo>
                  <a:pt x="918230" y="1717996"/>
                </a:lnTo>
                <a:lnTo>
                  <a:pt x="293777" y="2075262"/>
                </a:lnTo>
                <a:cubicBezTo>
                  <a:pt x="-48963" y="1486991"/>
                  <a:pt x="-91805" y="779274"/>
                  <a:pt x="165250" y="16114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I in Healthcare: How to use retinal images to prevent vision loss">
            <a:extLst>
              <a:ext uri="{FF2B5EF4-FFF2-40B4-BE49-F238E27FC236}">
                <a16:creationId xmlns:a16="http://schemas.microsoft.com/office/drawing/2014/main" id="{540B9F7C-BB39-4DED-B9A1-3532B1DCE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2471" r="2443" b="4823"/>
          <a:stretch>
            <a:fillRect/>
          </a:stretch>
        </p:blipFill>
        <p:spPr bwMode="auto">
          <a:xfrm rot="18919820">
            <a:off x="3655037" y="718119"/>
            <a:ext cx="2702956" cy="1465297"/>
          </a:xfrm>
          <a:custGeom>
            <a:avLst/>
            <a:gdLst>
              <a:gd name="connsiteX0" fmla="*/ 2114326 w 2114326"/>
              <a:gd name="connsiteY0" fmla="*/ 637483 h 1144841"/>
              <a:gd name="connsiteX1" fmla="*/ 1612785 w 2114326"/>
              <a:gd name="connsiteY1" fmla="*/ 1144841 h 1144841"/>
              <a:gd name="connsiteX2" fmla="*/ 1500392 w 2114326"/>
              <a:gd name="connsiteY2" fmla="*/ 1044332 h 1144841"/>
              <a:gd name="connsiteX3" fmla="*/ 291833 w 2114326"/>
              <a:gd name="connsiteY3" fmla="*/ 743869 h 1144841"/>
              <a:gd name="connsiteX4" fmla="*/ 192930 w 2114326"/>
              <a:gd name="connsiteY4" fmla="*/ 768198 h 1144841"/>
              <a:gd name="connsiteX5" fmla="*/ 0 w 2114326"/>
              <a:gd name="connsiteY5" fmla="*/ 75117 h 1144841"/>
              <a:gd name="connsiteX6" fmla="*/ 2114326 w 2114326"/>
              <a:gd name="connsiteY6" fmla="*/ 637483 h 114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4326" h="1144841">
                <a:moveTo>
                  <a:pt x="2114326" y="637483"/>
                </a:moveTo>
                <a:lnTo>
                  <a:pt x="1612785" y="1144841"/>
                </a:lnTo>
                <a:lnTo>
                  <a:pt x="1500392" y="1044332"/>
                </a:lnTo>
                <a:cubicBezTo>
                  <a:pt x="1151954" y="762949"/>
                  <a:pt x="706889" y="662845"/>
                  <a:pt x="291833" y="743869"/>
                </a:cubicBezTo>
                <a:lnTo>
                  <a:pt x="192930" y="768198"/>
                </a:lnTo>
                <a:lnTo>
                  <a:pt x="0" y="75117"/>
                </a:lnTo>
                <a:cubicBezTo>
                  <a:pt x="751214" y="-127636"/>
                  <a:pt x="1557191" y="86736"/>
                  <a:pt x="2114326" y="6374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What is Artificial Intelligence (AI) and Why People Should Learn About it -  UCF Business Incubation Program - University of Central Florida">
            <a:extLst>
              <a:ext uri="{FF2B5EF4-FFF2-40B4-BE49-F238E27FC236}">
                <a16:creationId xmlns:a16="http://schemas.microsoft.com/office/drawing/2014/main" id="{272710F2-65FF-469B-9E94-59D449EB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3" b="23821"/>
          <a:stretch>
            <a:fillRect/>
          </a:stretch>
        </p:blipFill>
        <p:spPr bwMode="auto">
          <a:xfrm rot="5400000">
            <a:off x="7096948" y="2768890"/>
            <a:ext cx="2645372" cy="1175255"/>
          </a:xfrm>
          <a:custGeom>
            <a:avLst/>
            <a:gdLst>
              <a:gd name="connsiteX0" fmla="*/ 0 w 2138515"/>
              <a:gd name="connsiteY0" fmla="*/ 324438 h 918230"/>
              <a:gd name="connsiteX1" fmla="*/ 0 w 2138515"/>
              <a:gd name="connsiteY1" fmla="*/ 284329 h 918230"/>
              <a:gd name="connsiteX2" fmla="*/ 110269 w 2138515"/>
              <a:gd name="connsiteY2" fmla="*/ 224924 h 918230"/>
              <a:gd name="connsiteX3" fmla="*/ 2027590 w 2138515"/>
              <a:gd name="connsiteY3" fmla="*/ 224924 h 918230"/>
              <a:gd name="connsiteX4" fmla="*/ 2138515 w 2138515"/>
              <a:gd name="connsiteY4" fmla="*/ 284682 h 918230"/>
              <a:gd name="connsiteX5" fmla="*/ 2138515 w 2138515"/>
              <a:gd name="connsiteY5" fmla="*/ 323291 h 918230"/>
              <a:gd name="connsiteX6" fmla="*/ 1798134 w 2138515"/>
              <a:gd name="connsiteY6" fmla="*/ 918229 h 918230"/>
              <a:gd name="connsiteX7" fmla="*/ 1764630 w 2138515"/>
              <a:gd name="connsiteY7" fmla="*/ 897688 h 918230"/>
              <a:gd name="connsiteX8" fmla="*/ 1068931 w 2138515"/>
              <a:gd name="connsiteY8" fmla="*/ 719923 h 918230"/>
              <a:gd name="connsiteX9" fmla="*/ 373231 w 2138515"/>
              <a:gd name="connsiteY9" fmla="*/ 897688 h 918230"/>
              <a:gd name="connsiteX10" fmla="*/ 339725 w 2138515"/>
              <a:gd name="connsiteY10" fmla="*/ 918230 h 91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38515" h="918230">
                <a:moveTo>
                  <a:pt x="0" y="324438"/>
                </a:moveTo>
                <a:lnTo>
                  <a:pt x="0" y="284329"/>
                </a:lnTo>
                <a:lnTo>
                  <a:pt x="110269" y="224924"/>
                </a:lnTo>
                <a:cubicBezTo>
                  <a:pt x="714538" y="-74974"/>
                  <a:pt x="1423321" y="-74974"/>
                  <a:pt x="2027590" y="224924"/>
                </a:cubicBezTo>
                <a:lnTo>
                  <a:pt x="2138515" y="284682"/>
                </a:lnTo>
                <a:lnTo>
                  <a:pt x="2138515" y="323291"/>
                </a:lnTo>
                <a:lnTo>
                  <a:pt x="1798134" y="918229"/>
                </a:lnTo>
                <a:lnTo>
                  <a:pt x="1764630" y="897688"/>
                </a:lnTo>
                <a:cubicBezTo>
                  <a:pt x="1557824" y="784320"/>
                  <a:pt x="1320830" y="719923"/>
                  <a:pt x="1068931" y="719923"/>
                </a:cubicBezTo>
                <a:cubicBezTo>
                  <a:pt x="817032" y="719923"/>
                  <a:pt x="580037" y="784320"/>
                  <a:pt x="373231" y="897688"/>
                </a:cubicBezTo>
                <a:lnTo>
                  <a:pt x="339725" y="9182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rtificial intelligence in eyecare: how do we ensure new technologies truly  benefit our patients? | Eye News">
            <a:extLst>
              <a:ext uri="{FF2B5EF4-FFF2-40B4-BE49-F238E27FC236}">
                <a16:creationId xmlns:a16="http://schemas.microsoft.com/office/drawing/2014/main" id="{D79141F6-D50B-4113-B1F6-451190CC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8644" b="23102"/>
          <a:stretch>
            <a:fillRect/>
          </a:stretch>
        </p:blipFill>
        <p:spPr bwMode="auto">
          <a:xfrm>
            <a:off x="6139561" y="4361058"/>
            <a:ext cx="2430558" cy="1847857"/>
          </a:xfrm>
          <a:custGeom>
            <a:avLst/>
            <a:gdLst>
              <a:gd name="connsiteX0" fmla="*/ 1274551 w 1899002"/>
              <a:gd name="connsiteY0" fmla="*/ 0 h 1443736"/>
              <a:gd name="connsiteX1" fmla="*/ 1899002 w 1899002"/>
              <a:gd name="connsiteY1" fmla="*/ 357266 h 1443736"/>
              <a:gd name="connsiteX2" fmla="*/ 0 w 1899002"/>
              <a:gd name="connsiteY2" fmla="*/ 1443736 h 1443736"/>
              <a:gd name="connsiteX3" fmla="*/ 0 w 1899002"/>
              <a:gd name="connsiteY3" fmla="*/ 730328 h 1443736"/>
              <a:gd name="connsiteX4" fmla="*/ 1 w 1899002"/>
              <a:gd name="connsiteY4" fmla="*/ 730328 h 1443736"/>
              <a:gd name="connsiteX5" fmla="*/ 1221316 w 1899002"/>
              <a:gd name="connsiteY5" fmla="*/ 86834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1274551" y="0"/>
                </a:moveTo>
                <a:lnTo>
                  <a:pt x="1899002" y="357266"/>
                </a:lnTo>
                <a:cubicBezTo>
                  <a:pt x="1507300" y="1029576"/>
                  <a:pt x="783404" y="1443736"/>
                  <a:pt x="0" y="1443736"/>
                </a:cubicBezTo>
                <a:lnTo>
                  <a:pt x="0" y="730328"/>
                </a:lnTo>
                <a:lnTo>
                  <a:pt x="1" y="730328"/>
                </a:lnTo>
                <a:cubicBezTo>
                  <a:pt x="508398" y="730328"/>
                  <a:pt x="956634" y="475072"/>
                  <a:pt x="1221316" y="8683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Groundbreaking AI Technology Uses People's Eye Movements to Predict Their  Decisions | Smith School">
            <a:extLst>
              <a:ext uri="{FF2B5EF4-FFF2-40B4-BE49-F238E27FC236}">
                <a16:creationId xmlns:a16="http://schemas.microsoft.com/office/drawing/2014/main" id="{105345CA-75C0-41CE-B846-9D17F0A5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r="5690"/>
          <a:stretch>
            <a:fillRect/>
          </a:stretch>
        </p:blipFill>
        <p:spPr bwMode="auto">
          <a:xfrm>
            <a:off x="6176958" y="593329"/>
            <a:ext cx="2383009" cy="1737276"/>
          </a:xfrm>
          <a:custGeom>
            <a:avLst/>
            <a:gdLst>
              <a:gd name="connsiteX0" fmla="*/ 0 w 1899002"/>
              <a:gd name="connsiteY0" fmla="*/ 0 h 1443736"/>
              <a:gd name="connsiteX1" fmla="*/ 1899002 w 1899002"/>
              <a:gd name="connsiteY1" fmla="*/ 1086470 h 1443736"/>
              <a:gd name="connsiteX2" fmla="*/ 1274550 w 1899002"/>
              <a:gd name="connsiteY2" fmla="*/ 1443736 h 1443736"/>
              <a:gd name="connsiteX3" fmla="*/ 1221316 w 1899002"/>
              <a:gd name="connsiteY3" fmla="*/ 1356904 h 1443736"/>
              <a:gd name="connsiteX4" fmla="*/ 1 w 1899002"/>
              <a:gd name="connsiteY4" fmla="*/ 713411 h 1443736"/>
              <a:gd name="connsiteX5" fmla="*/ 0 w 1899002"/>
              <a:gd name="connsiteY5" fmla="*/ 713411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0" y="0"/>
                </a:moveTo>
                <a:cubicBezTo>
                  <a:pt x="783404" y="0"/>
                  <a:pt x="1507301" y="414161"/>
                  <a:pt x="1899002" y="1086470"/>
                </a:cubicBezTo>
                <a:lnTo>
                  <a:pt x="1274550" y="1443736"/>
                </a:lnTo>
                <a:lnTo>
                  <a:pt x="1221316" y="1356904"/>
                </a:lnTo>
                <a:cubicBezTo>
                  <a:pt x="956634" y="968667"/>
                  <a:pt x="508398" y="713411"/>
                  <a:pt x="1" y="713411"/>
                </a:cubicBezTo>
                <a:lnTo>
                  <a:pt x="0" y="7134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FD5A9-FE72-4518-A9AF-80D46F9383D4}"/>
              </a:ext>
            </a:extLst>
          </p:cNvPr>
          <p:cNvSpPr txBox="1"/>
          <p:nvPr/>
        </p:nvSpPr>
        <p:spPr>
          <a:xfrm>
            <a:off x="4851909" y="2875002"/>
            <a:ext cx="24881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992124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How to build a safe path to AI in Healthcare | CIO">
            <a:extLst>
              <a:ext uri="{FF2B5EF4-FFF2-40B4-BE49-F238E27FC236}">
                <a16:creationId xmlns:a16="http://schemas.microsoft.com/office/drawing/2014/main" id="{F971B284-F510-4731-8E7C-6D08F66A9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0" t="927" b="20857"/>
          <a:stretch>
            <a:fillRect/>
          </a:stretch>
        </p:blipFill>
        <p:spPr bwMode="auto">
          <a:xfrm rot="5400000">
            <a:off x="-2478584" y="1703089"/>
            <a:ext cx="1899002" cy="1443736"/>
          </a:xfrm>
          <a:custGeom>
            <a:avLst/>
            <a:gdLst>
              <a:gd name="connsiteX0" fmla="*/ 624453 w 1899002"/>
              <a:gd name="connsiteY0" fmla="*/ 0 h 1443736"/>
              <a:gd name="connsiteX1" fmla="*/ 677688 w 1899002"/>
              <a:gd name="connsiteY1" fmla="*/ 86834 h 1443736"/>
              <a:gd name="connsiteX2" fmla="*/ 1748412 w 1899002"/>
              <a:gd name="connsiteY2" fmla="*/ 722792 h 1443736"/>
              <a:gd name="connsiteX3" fmla="*/ 1899002 w 1899002"/>
              <a:gd name="connsiteY3" fmla="*/ 730328 h 1443736"/>
              <a:gd name="connsiteX4" fmla="*/ 1899002 w 1899002"/>
              <a:gd name="connsiteY4" fmla="*/ 1443736 h 1443736"/>
              <a:gd name="connsiteX5" fmla="*/ 0 w 1899002"/>
              <a:gd name="connsiteY5" fmla="*/ 357266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624453" y="0"/>
                </a:moveTo>
                <a:lnTo>
                  <a:pt x="677688" y="86834"/>
                </a:lnTo>
                <a:cubicBezTo>
                  <a:pt x="915902" y="436249"/>
                  <a:pt x="1302795" y="677947"/>
                  <a:pt x="1748412" y="722792"/>
                </a:cubicBezTo>
                <a:lnTo>
                  <a:pt x="1899002" y="730328"/>
                </a:lnTo>
                <a:lnTo>
                  <a:pt x="1899002" y="1443736"/>
                </a:lnTo>
                <a:cubicBezTo>
                  <a:pt x="1115598" y="1443736"/>
                  <a:pt x="391702" y="1029576"/>
                  <a:pt x="0" y="3572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kin-Like Computing Chip Examines Health Data With Brain-Mimicking AI |  OnlyMyHealth">
            <a:extLst>
              <a:ext uri="{FF2B5EF4-FFF2-40B4-BE49-F238E27FC236}">
                <a16:creationId xmlns:a16="http://schemas.microsoft.com/office/drawing/2014/main" id="{8EFD24BD-5F4D-4A50-8FEB-26D70C69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5" r="52266" b="4495"/>
          <a:stretch>
            <a:fillRect/>
          </a:stretch>
        </p:blipFill>
        <p:spPr bwMode="auto">
          <a:xfrm rot="5400000">
            <a:off x="-534514" y="592036"/>
            <a:ext cx="918231" cy="2075262"/>
          </a:xfrm>
          <a:custGeom>
            <a:avLst/>
            <a:gdLst>
              <a:gd name="connsiteX0" fmla="*/ 245271 w 918231"/>
              <a:gd name="connsiteY0" fmla="*/ 0 h 2075262"/>
              <a:gd name="connsiteX1" fmla="*/ 464507 w 918231"/>
              <a:gd name="connsiteY1" fmla="*/ 0 h 2075262"/>
              <a:gd name="connsiteX2" fmla="*/ 918231 w 918231"/>
              <a:gd name="connsiteY2" fmla="*/ 259588 h 2075262"/>
              <a:gd name="connsiteX3" fmla="*/ 897690 w 918231"/>
              <a:gd name="connsiteY3" fmla="*/ 293093 h 2075262"/>
              <a:gd name="connsiteX4" fmla="*/ 719924 w 918231"/>
              <a:gd name="connsiteY4" fmla="*/ 988793 h 2075262"/>
              <a:gd name="connsiteX5" fmla="*/ 897690 w 918231"/>
              <a:gd name="connsiteY5" fmla="*/ 1684492 h 2075262"/>
              <a:gd name="connsiteX6" fmla="*/ 918230 w 918231"/>
              <a:gd name="connsiteY6" fmla="*/ 1717996 h 2075262"/>
              <a:gd name="connsiteX7" fmla="*/ 293777 w 918231"/>
              <a:gd name="connsiteY7" fmla="*/ 2075262 h 2075262"/>
              <a:gd name="connsiteX8" fmla="*/ 165250 w 918231"/>
              <a:gd name="connsiteY8" fmla="*/ 161141 h 207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8231" h="2075262">
                <a:moveTo>
                  <a:pt x="245271" y="0"/>
                </a:moveTo>
                <a:lnTo>
                  <a:pt x="464507" y="0"/>
                </a:lnTo>
                <a:lnTo>
                  <a:pt x="918231" y="259588"/>
                </a:lnTo>
                <a:lnTo>
                  <a:pt x="897690" y="293093"/>
                </a:lnTo>
                <a:cubicBezTo>
                  <a:pt x="784321" y="499899"/>
                  <a:pt x="719924" y="736894"/>
                  <a:pt x="719924" y="988793"/>
                </a:cubicBezTo>
                <a:cubicBezTo>
                  <a:pt x="719924" y="1240692"/>
                  <a:pt x="784321" y="1477686"/>
                  <a:pt x="897690" y="1684492"/>
                </a:cubicBezTo>
                <a:lnTo>
                  <a:pt x="918230" y="1717996"/>
                </a:lnTo>
                <a:lnTo>
                  <a:pt x="293777" y="2075262"/>
                </a:lnTo>
                <a:cubicBezTo>
                  <a:pt x="-48963" y="1486991"/>
                  <a:pt x="-91805" y="779274"/>
                  <a:pt x="165250" y="16114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I in Healthcare: How to use retinal images to prevent vision loss">
            <a:extLst>
              <a:ext uri="{FF2B5EF4-FFF2-40B4-BE49-F238E27FC236}">
                <a16:creationId xmlns:a16="http://schemas.microsoft.com/office/drawing/2014/main" id="{540B9F7C-BB39-4DED-B9A1-3532B1DCE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2471" r="2443" b="4823"/>
          <a:stretch>
            <a:fillRect/>
          </a:stretch>
        </p:blipFill>
        <p:spPr bwMode="auto">
          <a:xfrm rot="2719820">
            <a:off x="823118" y="1737520"/>
            <a:ext cx="2114326" cy="1394165"/>
          </a:xfrm>
          <a:custGeom>
            <a:avLst/>
            <a:gdLst>
              <a:gd name="connsiteX0" fmla="*/ 2114326 w 2114326"/>
              <a:gd name="connsiteY0" fmla="*/ 637483 h 1144841"/>
              <a:gd name="connsiteX1" fmla="*/ 1612785 w 2114326"/>
              <a:gd name="connsiteY1" fmla="*/ 1144841 h 1144841"/>
              <a:gd name="connsiteX2" fmla="*/ 1500392 w 2114326"/>
              <a:gd name="connsiteY2" fmla="*/ 1044332 h 1144841"/>
              <a:gd name="connsiteX3" fmla="*/ 291833 w 2114326"/>
              <a:gd name="connsiteY3" fmla="*/ 743869 h 1144841"/>
              <a:gd name="connsiteX4" fmla="*/ 192930 w 2114326"/>
              <a:gd name="connsiteY4" fmla="*/ 768198 h 1144841"/>
              <a:gd name="connsiteX5" fmla="*/ 0 w 2114326"/>
              <a:gd name="connsiteY5" fmla="*/ 75117 h 1144841"/>
              <a:gd name="connsiteX6" fmla="*/ 2114326 w 2114326"/>
              <a:gd name="connsiteY6" fmla="*/ 637483 h 114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4326" h="1144841">
                <a:moveTo>
                  <a:pt x="2114326" y="637483"/>
                </a:moveTo>
                <a:lnTo>
                  <a:pt x="1612785" y="1144841"/>
                </a:lnTo>
                <a:lnTo>
                  <a:pt x="1500392" y="1044332"/>
                </a:lnTo>
                <a:cubicBezTo>
                  <a:pt x="1151954" y="762949"/>
                  <a:pt x="706889" y="662845"/>
                  <a:pt x="291833" y="743869"/>
                </a:cubicBezTo>
                <a:lnTo>
                  <a:pt x="192930" y="768198"/>
                </a:lnTo>
                <a:lnTo>
                  <a:pt x="0" y="75117"/>
                </a:lnTo>
                <a:cubicBezTo>
                  <a:pt x="751214" y="-127636"/>
                  <a:pt x="1557191" y="86736"/>
                  <a:pt x="2114326" y="6374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What is Artificial Intelligence (AI) and Why People Should Learn About it -  UCF Business Incubation Program - University of Central Florida">
            <a:extLst>
              <a:ext uri="{FF2B5EF4-FFF2-40B4-BE49-F238E27FC236}">
                <a16:creationId xmlns:a16="http://schemas.microsoft.com/office/drawing/2014/main" id="{272710F2-65FF-469B-9E94-59D449EB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3" b="23821"/>
          <a:stretch>
            <a:fillRect/>
          </a:stretch>
        </p:blipFill>
        <p:spPr bwMode="auto">
          <a:xfrm rot="10800000">
            <a:off x="-1096144" y="4769219"/>
            <a:ext cx="2138515" cy="918230"/>
          </a:xfrm>
          <a:custGeom>
            <a:avLst/>
            <a:gdLst>
              <a:gd name="connsiteX0" fmla="*/ 0 w 2138515"/>
              <a:gd name="connsiteY0" fmla="*/ 324438 h 918230"/>
              <a:gd name="connsiteX1" fmla="*/ 0 w 2138515"/>
              <a:gd name="connsiteY1" fmla="*/ 284329 h 918230"/>
              <a:gd name="connsiteX2" fmla="*/ 110269 w 2138515"/>
              <a:gd name="connsiteY2" fmla="*/ 224924 h 918230"/>
              <a:gd name="connsiteX3" fmla="*/ 2027590 w 2138515"/>
              <a:gd name="connsiteY3" fmla="*/ 224924 h 918230"/>
              <a:gd name="connsiteX4" fmla="*/ 2138515 w 2138515"/>
              <a:gd name="connsiteY4" fmla="*/ 284682 h 918230"/>
              <a:gd name="connsiteX5" fmla="*/ 2138515 w 2138515"/>
              <a:gd name="connsiteY5" fmla="*/ 323291 h 918230"/>
              <a:gd name="connsiteX6" fmla="*/ 1798134 w 2138515"/>
              <a:gd name="connsiteY6" fmla="*/ 918229 h 918230"/>
              <a:gd name="connsiteX7" fmla="*/ 1764630 w 2138515"/>
              <a:gd name="connsiteY7" fmla="*/ 897688 h 918230"/>
              <a:gd name="connsiteX8" fmla="*/ 1068931 w 2138515"/>
              <a:gd name="connsiteY8" fmla="*/ 719923 h 918230"/>
              <a:gd name="connsiteX9" fmla="*/ 373231 w 2138515"/>
              <a:gd name="connsiteY9" fmla="*/ 897688 h 918230"/>
              <a:gd name="connsiteX10" fmla="*/ 339725 w 2138515"/>
              <a:gd name="connsiteY10" fmla="*/ 918230 h 91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38515" h="918230">
                <a:moveTo>
                  <a:pt x="0" y="324438"/>
                </a:moveTo>
                <a:lnTo>
                  <a:pt x="0" y="284329"/>
                </a:lnTo>
                <a:lnTo>
                  <a:pt x="110269" y="224924"/>
                </a:lnTo>
                <a:cubicBezTo>
                  <a:pt x="714538" y="-74974"/>
                  <a:pt x="1423321" y="-74974"/>
                  <a:pt x="2027590" y="224924"/>
                </a:cubicBezTo>
                <a:lnTo>
                  <a:pt x="2138515" y="284682"/>
                </a:lnTo>
                <a:lnTo>
                  <a:pt x="2138515" y="323291"/>
                </a:lnTo>
                <a:lnTo>
                  <a:pt x="1798134" y="918229"/>
                </a:lnTo>
                <a:lnTo>
                  <a:pt x="1764630" y="897688"/>
                </a:lnTo>
                <a:cubicBezTo>
                  <a:pt x="1557824" y="784320"/>
                  <a:pt x="1320830" y="719923"/>
                  <a:pt x="1068931" y="719923"/>
                </a:cubicBezTo>
                <a:cubicBezTo>
                  <a:pt x="817032" y="719923"/>
                  <a:pt x="580037" y="784320"/>
                  <a:pt x="373231" y="897688"/>
                </a:cubicBezTo>
                <a:lnTo>
                  <a:pt x="339725" y="9182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rtificial intelligence in eyecare: how do we ensure new technologies truly  benefit our patients? | Eye News">
            <a:extLst>
              <a:ext uri="{FF2B5EF4-FFF2-40B4-BE49-F238E27FC236}">
                <a16:creationId xmlns:a16="http://schemas.microsoft.com/office/drawing/2014/main" id="{D79141F6-D50B-4113-B1F6-451190CC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8644" b="23102"/>
          <a:stretch>
            <a:fillRect/>
          </a:stretch>
        </p:blipFill>
        <p:spPr bwMode="auto">
          <a:xfrm rot="5400000">
            <a:off x="-2478584" y="3674024"/>
            <a:ext cx="1899002" cy="1443736"/>
          </a:xfrm>
          <a:custGeom>
            <a:avLst/>
            <a:gdLst>
              <a:gd name="connsiteX0" fmla="*/ 1274551 w 1899002"/>
              <a:gd name="connsiteY0" fmla="*/ 0 h 1443736"/>
              <a:gd name="connsiteX1" fmla="*/ 1899002 w 1899002"/>
              <a:gd name="connsiteY1" fmla="*/ 357266 h 1443736"/>
              <a:gd name="connsiteX2" fmla="*/ 0 w 1899002"/>
              <a:gd name="connsiteY2" fmla="*/ 1443736 h 1443736"/>
              <a:gd name="connsiteX3" fmla="*/ 0 w 1899002"/>
              <a:gd name="connsiteY3" fmla="*/ 730328 h 1443736"/>
              <a:gd name="connsiteX4" fmla="*/ 1 w 1899002"/>
              <a:gd name="connsiteY4" fmla="*/ 730328 h 1443736"/>
              <a:gd name="connsiteX5" fmla="*/ 1221316 w 1899002"/>
              <a:gd name="connsiteY5" fmla="*/ 86834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1274551" y="0"/>
                </a:moveTo>
                <a:lnTo>
                  <a:pt x="1899002" y="357266"/>
                </a:lnTo>
                <a:cubicBezTo>
                  <a:pt x="1507300" y="1029576"/>
                  <a:pt x="783404" y="1443736"/>
                  <a:pt x="0" y="1443736"/>
                </a:cubicBezTo>
                <a:lnTo>
                  <a:pt x="0" y="730328"/>
                </a:lnTo>
                <a:lnTo>
                  <a:pt x="1" y="730328"/>
                </a:lnTo>
                <a:cubicBezTo>
                  <a:pt x="508398" y="730328"/>
                  <a:pt x="956634" y="475072"/>
                  <a:pt x="1221316" y="8683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Groundbreaking AI Technology Uses People's Eye Movements to Predict Their  Decisions | Smith School">
            <a:extLst>
              <a:ext uri="{FF2B5EF4-FFF2-40B4-BE49-F238E27FC236}">
                <a16:creationId xmlns:a16="http://schemas.microsoft.com/office/drawing/2014/main" id="{105345CA-75C0-41CE-B846-9D17F0A5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r="5690"/>
          <a:stretch>
            <a:fillRect/>
          </a:stretch>
        </p:blipFill>
        <p:spPr bwMode="auto">
          <a:xfrm rot="5400000">
            <a:off x="560992" y="3674024"/>
            <a:ext cx="1899002" cy="1443736"/>
          </a:xfrm>
          <a:custGeom>
            <a:avLst/>
            <a:gdLst>
              <a:gd name="connsiteX0" fmla="*/ 0 w 1899002"/>
              <a:gd name="connsiteY0" fmla="*/ 0 h 1443736"/>
              <a:gd name="connsiteX1" fmla="*/ 1899002 w 1899002"/>
              <a:gd name="connsiteY1" fmla="*/ 1086470 h 1443736"/>
              <a:gd name="connsiteX2" fmla="*/ 1274550 w 1899002"/>
              <a:gd name="connsiteY2" fmla="*/ 1443736 h 1443736"/>
              <a:gd name="connsiteX3" fmla="*/ 1221316 w 1899002"/>
              <a:gd name="connsiteY3" fmla="*/ 1356904 h 1443736"/>
              <a:gd name="connsiteX4" fmla="*/ 1 w 1899002"/>
              <a:gd name="connsiteY4" fmla="*/ 713411 h 1443736"/>
              <a:gd name="connsiteX5" fmla="*/ 0 w 1899002"/>
              <a:gd name="connsiteY5" fmla="*/ 713411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0" y="0"/>
                </a:moveTo>
                <a:cubicBezTo>
                  <a:pt x="783404" y="0"/>
                  <a:pt x="1507301" y="414161"/>
                  <a:pt x="1899002" y="1086470"/>
                </a:cubicBezTo>
                <a:lnTo>
                  <a:pt x="1274550" y="1443736"/>
                </a:lnTo>
                <a:lnTo>
                  <a:pt x="1221316" y="1356904"/>
                </a:lnTo>
                <a:cubicBezTo>
                  <a:pt x="956634" y="968667"/>
                  <a:pt x="508398" y="713411"/>
                  <a:pt x="1" y="713411"/>
                </a:cubicBezTo>
                <a:lnTo>
                  <a:pt x="0" y="7134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FD5A9-FE72-4518-A9AF-80D46F9383D4}"/>
              </a:ext>
            </a:extLst>
          </p:cNvPr>
          <p:cNvSpPr txBox="1"/>
          <p:nvPr/>
        </p:nvSpPr>
        <p:spPr>
          <a:xfrm>
            <a:off x="-32392" y="3051292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53F413-0B19-400B-AB0D-17EA8549ED61}"/>
              </a:ext>
            </a:extLst>
          </p:cNvPr>
          <p:cNvCxnSpPr>
            <a:cxnSpLocks/>
          </p:cNvCxnSpPr>
          <p:nvPr/>
        </p:nvCxnSpPr>
        <p:spPr>
          <a:xfrm flipV="1">
            <a:off x="1115836" y="1170552"/>
            <a:ext cx="520119" cy="809144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83CCFC-8A80-4B9E-B650-D6DFFCE58656}"/>
              </a:ext>
            </a:extLst>
          </p:cNvPr>
          <p:cNvCxnSpPr>
            <a:cxnSpLocks/>
          </p:cNvCxnSpPr>
          <p:nvPr/>
        </p:nvCxnSpPr>
        <p:spPr>
          <a:xfrm>
            <a:off x="1635955" y="1170551"/>
            <a:ext cx="7692608" cy="20338"/>
          </a:xfrm>
          <a:prstGeom prst="line">
            <a:avLst/>
          </a:prstGeom>
          <a:ln w="254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026AFC5-FAA2-4DF6-9A1F-C971501C6A74}"/>
              </a:ext>
            </a:extLst>
          </p:cNvPr>
          <p:cNvSpPr txBox="1"/>
          <p:nvPr/>
        </p:nvSpPr>
        <p:spPr>
          <a:xfrm>
            <a:off x="2410779" y="1486265"/>
            <a:ext cx="95745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Diabetic macular edema (DME) </a:t>
            </a:r>
            <a:r>
              <a:rPr lang="en-US" sz="2000" dirty="0"/>
              <a:t>A major complication of </a:t>
            </a:r>
            <a:r>
              <a:rPr lang="en-US" sz="2000" b="1" dirty="0"/>
              <a:t>Diabetic Retinopathy (DR)</a:t>
            </a:r>
            <a:r>
              <a:rPr lang="en-US" sz="2000" dirty="0"/>
              <a:t> causing blurred or distorted vision due to fluid leakage in the macula.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21C841-35B4-4734-B2FA-B548F06E7695}"/>
              </a:ext>
            </a:extLst>
          </p:cNvPr>
          <p:cNvSpPr txBox="1"/>
          <p:nvPr/>
        </p:nvSpPr>
        <p:spPr>
          <a:xfrm>
            <a:off x="2410780" y="2302302"/>
            <a:ext cx="95745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ci-DME</a:t>
            </a:r>
            <a:r>
              <a:rPr lang="en-US" sz="2000" dirty="0"/>
              <a:t>: Center-involved DME occurs in the macula’s central zone, often linked to moderate or severe DR.can be detected using </a:t>
            </a:r>
            <a:r>
              <a:rPr lang="en-US" sz="2000" b="1" dirty="0"/>
              <a:t>OCT.	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222A3F-217D-41AF-869A-77006404F93F}"/>
              </a:ext>
            </a:extLst>
          </p:cNvPr>
          <p:cNvSpPr txBox="1"/>
          <p:nvPr/>
        </p:nvSpPr>
        <p:spPr>
          <a:xfrm>
            <a:off x="5493132" y="505362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01. Introduction </a:t>
            </a:r>
          </a:p>
        </p:txBody>
      </p:sp>
      <p:pic>
        <p:nvPicPr>
          <p:cNvPr id="29" name="Picture 2" descr="Prevalence and associated risk factors of diabetic retinopathy and macular  oedema in patients recently diagnosed with type 2 diabetes | BMJ Open  Ophthalmology">
            <a:extLst>
              <a:ext uri="{FF2B5EF4-FFF2-40B4-BE49-F238E27FC236}">
                <a16:creationId xmlns:a16="http://schemas.microsoft.com/office/drawing/2014/main" id="{AC8BBC23-B44C-4BFC-B856-80CCDCA5B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320" y="3266680"/>
            <a:ext cx="3989282" cy="24207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Diabetes and Diabetic Retinopathy: Overview of a Worldwide Epidemic |  Oncohema Key">
            <a:extLst>
              <a:ext uri="{FF2B5EF4-FFF2-40B4-BE49-F238E27FC236}">
                <a16:creationId xmlns:a16="http://schemas.microsoft.com/office/drawing/2014/main" id="{E91952B1-2833-4823-9264-A6BB2C4F8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166" y="3266680"/>
            <a:ext cx="2138515" cy="26046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797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How to build a safe path to AI in Healthcare | CIO">
            <a:extLst>
              <a:ext uri="{FF2B5EF4-FFF2-40B4-BE49-F238E27FC236}">
                <a16:creationId xmlns:a16="http://schemas.microsoft.com/office/drawing/2014/main" id="{F971B284-F510-4731-8E7C-6D08F66A9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0" t="927" b="20857"/>
          <a:stretch>
            <a:fillRect/>
          </a:stretch>
        </p:blipFill>
        <p:spPr bwMode="auto">
          <a:xfrm rot="5400000">
            <a:off x="-2478584" y="1703089"/>
            <a:ext cx="1899002" cy="1443736"/>
          </a:xfrm>
          <a:custGeom>
            <a:avLst/>
            <a:gdLst>
              <a:gd name="connsiteX0" fmla="*/ 624453 w 1899002"/>
              <a:gd name="connsiteY0" fmla="*/ 0 h 1443736"/>
              <a:gd name="connsiteX1" fmla="*/ 677688 w 1899002"/>
              <a:gd name="connsiteY1" fmla="*/ 86834 h 1443736"/>
              <a:gd name="connsiteX2" fmla="*/ 1748412 w 1899002"/>
              <a:gd name="connsiteY2" fmla="*/ 722792 h 1443736"/>
              <a:gd name="connsiteX3" fmla="*/ 1899002 w 1899002"/>
              <a:gd name="connsiteY3" fmla="*/ 730328 h 1443736"/>
              <a:gd name="connsiteX4" fmla="*/ 1899002 w 1899002"/>
              <a:gd name="connsiteY4" fmla="*/ 1443736 h 1443736"/>
              <a:gd name="connsiteX5" fmla="*/ 0 w 1899002"/>
              <a:gd name="connsiteY5" fmla="*/ 357266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624453" y="0"/>
                </a:moveTo>
                <a:lnTo>
                  <a:pt x="677688" y="86834"/>
                </a:lnTo>
                <a:cubicBezTo>
                  <a:pt x="915902" y="436249"/>
                  <a:pt x="1302795" y="677947"/>
                  <a:pt x="1748412" y="722792"/>
                </a:cubicBezTo>
                <a:lnTo>
                  <a:pt x="1899002" y="730328"/>
                </a:lnTo>
                <a:lnTo>
                  <a:pt x="1899002" y="1443736"/>
                </a:lnTo>
                <a:cubicBezTo>
                  <a:pt x="1115598" y="1443736"/>
                  <a:pt x="391702" y="1029576"/>
                  <a:pt x="0" y="3572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kin-Like Computing Chip Examines Health Data With Brain-Mimicking AI |  OnlyMyHealth">
            <a:extLst>
              <a:ext uri="{FF2B5EF4-FFF2-40B4-BE49-F238E27FC236}">
                <a16:creationId xmlns:a16="http://schemas.microsoft.com/office/drawing/2014/main" id="{8EFD24BD-5F4D-4A50-8FEB-26D70C69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5" r="52266" b="4495"/>
          <a:stretch>
            <a:fillRect/>
          </a:stretch>
        </p:blipFill>
        <p:spPr bwMode="auto">
          <a:xfrm rot="5400000">
            <a:off x="-534514" y="592036"/>
            <a:ext cx="918231" cy="2075262"/>
          </a:xfrm>
          <a:custGeom>
            <a:avLst/>
            <a:gdLst>
              <a:gd name="connsiteX0" fmla="*/ 245271 w 918231"/>
              <a:gd name="connsiteY0" fmla="*/ 0 h 2075262"/>
              <a:gd name="connsiteX1" fmla="*/ 464507 w 918231"/>
              <a:gd name="connsiteY1" fmla="*/ 0 h 2075262"/>
              <a:gd name="connsiteX2" fmla="*/ 918231 w 918231"/>
              <a:gd name="connsiteY2" fmla="*/ 259588 h 2075262"/>
              <a:gd name="connsiteX3" fmla="*/ 897690 w 918231"/>
              <a:gd name="connsiteY3" fmla="*/ 293093 h 2075262"/>
              <a:gd name="connsiteX4" fmla="*/ 719924 w 918231"/>
              <a:gd name="connsiteY4" fmla="*/ 988793 h 2075262"/>
              <a:gd name="connsiteX5" fmla="*/ 897690 w 918231"/>
              <a:gd name="connsiteY5" fmla="*/ 1684492 h 2075262"/>
              <a:gd name="connsiteX6" fmla="*/ 918230 w 918231"/>
              <a:gd name="connsiteY6" fmla="*/ 1717996 h 2075262"/>
              <a:gd name="connsiteX7" fmla="*/ 293777 w 918231"/>
              <a:gd name="connsiteY7" fmla="*/ 2075262 h 2075262"/>
              <a:gd name="connsiteX8" fmla="*/ 165250 w 918231"/>
              <a:gd name="connsiteY8" fmla="*/ 161141 h 207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8231" h="2075262">
                <a:moveTo>
                  <a:pt x="245271" y="0"/>
                </a:moveTo>
                <a:lnTo>
                  <a:pt x="464507" y="0"/>
                </a:lnTo>
                <a:lnTo>
                  <a:pt x="918231" y="259588"/>
                </a:lnTo>
                <a:lnTo>
                  <a:pt x="897690" y="293093"/>
                </a:lnTo>
                <a:cubicBezTo>
                  <a:pt x="784321" y="499899"/>
                  <a:pt x="719924" y="736894"/>
                  <a:pt x="719924" y="988793"/>
                </a:cubicBezTo>
                <a:cubicBezTo>
                  <a:pt x="719924" y="1240692"/>
                  <a:pt x="784321" y="1477686"/>
                  <a:pt x="897690" y="1684492"/>
                </a:cubicBezTo>
                <a:lnTo>
                  <a:pt x="918230" y="1717996"/>
                </a:lnTo>
                <a:lnTo>
                  <a:pt x="293777" y="2075262"/>
                </a:lnTo>
                <a:cubicBezTo>
                  <a:pt x="-48963" y="1486991"/>
                  <a:pt x="-91805" y="779274"/>
                  <a:pt x="165250" y="16114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I in Healthcare: How to use retinal images to prevent vision loss">
            <a:extLst>
              <a:ext uri="{FF2B5EF4-FFF2-40B4-BE49-F238E27FC236}">
                <a16:creationId xmlns:a16="http://schemas.microsoft.com/office/drawing/2014/main" id="{540B9F7C-BB39-4DED-B9A1-3532B1DCE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2471" r="2443" b="4823"/>
          <a:stretch>
            <a:fillRect/>
          </a:stretch>
        </p:blipFill>
        <p:spPr bwMode="auto">
          <a:xfrm rot="2719820">
            <a:off x="478263" y="2004474"/>
            <a:ext cx="2114326" cy="1144841"/>
          </a:xfrm>
          <a:custGeom>
            <a:avLst/>
            <a:gdLst>
              <a:gd name="connsiteX0" fmla="*/ 2114326 w 2114326"/>
              <a:gd name="connsiteY0" fmla="*/ 637483 h 1144841"/>
              <a:gd name="connsiteX1" fmla="*/ 1612785 w 2114326"/>
              <a:gd name="connsiteY1" fmla="*/ 1144841 h 1144841"/>
              <a:gd name="connsiteX2" fmla="*/ 1500392 w 2114326"/>
              <a:gd name="connsiteY2" fmla="*/ 1044332 h 1144841"/>
              <a:gd name="connsiteX3" fmla="*/ 291833 w 2114326"/>
              <a:gd name="connsiteY3" fmla="*/ 743869 h 1144841"/>
              <a:gd name="connsiteX4" fmla="*/ 192930 w 2114326"/>
              <a:gd name="connsiteY4" fmla="*/ 768198 h 1144841"/>
              <a:gd name="connsiteX5" fmla="*/ 0 w 2114326"/>
              <a:gd name="connsiteY5" fmla="*/ 75117 h 1144841"/>
              <a:gd name="connsiteX6" fmla="*/ 2114326 w 2114326"/>
              <a:gd name="connsiteY6" fmla="*/ 637483 h 114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4326" h="1144841">
                <a:moveTo>
                  <a:pt x="2114326" y="637483"/>
                </a:moveTo>
                <a:lnTo>
                  <a:pt x="1612785" y="1144841"/>
                </a:lnTo>
                <a:lnTo>
                  <a:pt x="1500392" y="1044332"/>
                </a:lnTo>
                <a:cubicBezTo>
                  <a:pt x="1151954" y="762949"/>
                  <a:pt x="706889" y="662845"/>
                  <a:pt x="291833" y="743869"/>
                </a:cubicBezTo>
                <a:lnTo>
                  <a:pt x="192930" y="768198"/>
                </a:lnTo>
                <a:lnTo>
                  <a:pt x="0" y="75117"/>
                </a:lnTo>
                <a:cubicBezTo>
                  <a:pt x="751214" y="-127636"/>
                  <a:pt x="1557191" y="86736"/>
                  <a:pt x="2114326" y="6374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What is Artificial Intelligence (AI) and Why People Should Learn About it -  UCF Business Incubation Program - University of Central Florida">
            <a:extLst>
              <a:ext uri="{FF2B5EF4-FFF2-40B4-BE49-F238E27FC236}">
                <a16:creationId xmlns:a16="http://schemas.microsoft.com/office/drawing/2014/main" id="{272710F2-65FF-469B-9E94-59D449EB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3" b="23821"/>
          <a:stretch>
            <a:fillRect/>
          </a:stretch>
        </p:blipFill>
        <p:spPr bwMode="auto">
          <a:xfrm rot="10800000">
            <a:off x="-1096144" y="4769219"/>
            <a:ext cx="2138515" cy="918230"/>
          </a:xfrm>
          <a:custGeom>
            <a:avLst/>
            <a:gdLst>
              <a:gd name="connsiteX0" fmla="*/ 0 w 2138515"/>
              <a:gd name="connsiteY0" fmla="*/ 324438 h 918230"/>
              <a:gd name="connsiteX1" fmla="*/ 0 w 2138515"/>
              <a:gd name="connsiteY1" fmla="*/ 284329 h 918230"/>
              <a:gd name="connsiteX2" fmla="*/ 110269 w 2138515"/>
              <a:gd name="connsiteY2" fmla="*/ 224924 h 918230"/>
              <a:gd name="connsiteX3" fmla="*/ 2027590 w 2138515"/>
              <a:gd name="connsiteY3" fmla="*/ 224924 h 918230"/>
              <a:gd name="connsiteX4" fmla="*/ 2138515 w 2138515"/>
              <a:gd name="connsiteY4" fmla="*/ 284682 h 918230"/>
              <a:gd name="connsiteX5" fmla="*/ 2138515 w 2138515"/>
              <a:gd name="connsiteY5" fmla="*/ 323291 h 918230"/>
              <a:gd name="connsiteX6" fmla="*/ 1798134 w 2138515"/>
              <a:gd name="connsiteY6" fmla="*/ 918229 h 918230"/>
              <a:gd name="connsiteX7" fmla="*/ 1764630 w 2138515"/>
              <a:gd name="connsiteY7" fmla="*/ 897688 h 918230"/>
              <a:gd name="connsiteX8" fmla="*/ 1068931 w 2138515"/>
              <a:gd name="connsiteY8" fmla="*/ 719923 h 918230"/>
              <a:gd name="connsiteX9" fmla="*/ 373231 w 2138515"/>
              <a:gd name="connsiteY9" fmla="*/ 897688 h 918230"/>
              <a:gd name="connsiteX10" fmla="*/ 339725 w 2138515"/>
              <a:gd name="connsiteY10" fmla="*/ 918230 h 91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38515" h="918230">
                <a:moveTo>
                  <a:pt x="0" y="324438"/>
                </a:moveTo>
                <a:lnTo>
                  <a:pt x="0" y="284329"/>
                </a:lnTo>
                <a:lnTo>
                  <a:pt x="110269" y="224924"/>
                </a:lnTo>
                <a:cubicBezTo>
                  <a:pt x="714538" y="-74974"/>
                  <a:pt x="1423321" y="-74974"/>
                  <a:pt x="2027590" y="224924"/>
                </a:cubicBezTo>
                <a:lnTo>
                  <a:pt x="2138515" y="284682"/>
                </a:lnTo>
                <a:lnTo>
                  <a:pt x="2138515" y="323291"/>
                </a:lnTo>
                <a:lnTo>
                  <a:pt x="1798134" y="918229"/>
                </a:lnTo>
                <a:lnTo>
                  <a:pt x="1764630" y="897688"/>
                </a:lnTo>
                <a:cubicBezTo>
                  <a:pt x="1557824" y="784320"/>
                  <a:pt x="1320830" y="719923"/>
                  <a:pt x="1068931" y="719923"/>
                </a:cubicBezTo>
                <a:cubicBezTo>
                  <a:pt x="817032" y="719923"/>
                  <a:pt x="580037" y="784320"/>
                  <a:pt x="373231" y="897688"/>
                </a:cubicBezTo>
                <a:lnTo>
                  <a:pt x="339725" y="9182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rtificial intelligence in eyecare: how do we ensure new technologies truly  benefit our patients? | Eye News">
            <a:extLst>
              <a:ext uri="{FF2B5EF4-FFF2-40B4-BE49-F238E27FC236}">
                <a16:creationId xmlns:a16="http://schemas.microsoft.com/office/drawing/2014/main" id="{D79141F6-D50B-4113-B1F6-451190CC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8644" b="23102"/>
          <a:stretch>
            <a:fillRect/>
          </a:stretch>
        </p:blipFill>
        <p:spPr bwMode="auto">
          <a:xfrm rot="5400000">
            <a:off x="-2478584" y="3674024"/>
            <a:ext cx="1899002" cy="1443736"/>
          </a:xfrm>
          <a:custGeom>
            <a:avLst/>
            <a:gdLst>
              <a:gd name="connsiteX0" fmla="*/ 1274551 w 1899002"/>
              <a:gd name="connsiteY0" fmla="*/ 0 h 1443736"/>
              <a:gd name="connsiteX1" fmla="*/ 1899002 w 1899002"/>
              <a:gd name="connsiteY1" fmla="*/ 357266 h 1443736"/>
              <a:gd name="connsiteX2" fmla="*/ 0 w 1899002"/>
              <a:gd name="connsiteY2" fmla="*/ 1443736 h 1443736"/>
              <a:gd name="connsiteX3" fmla="*/ 0 w 1899002"/>
              <a:gd name="connsiteY3" fmla="*/ 730328 h 1443736"/>
              <a:gd name="connsiteX4" fmla="*/ 1 w 1899002"/>
              <a:gd name="connsiteY4" fmla="*/ 730328 h 1443736"/>
              <a:gd name="connsiteX5" fmla="*/ 1221316 w 1899002"/>
              <a:gd name="connsiteY5" fmla="*/ 86834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1274551" y="0"/>
                </a:moveTo>
                <a:lnTo>
                  <a:pt x="1899002" y="357266"/>
                </a:lnTo>
                <a:cubicBezTo>
                  <a:pt x="1507300" y="1029576"/>
                  <a:pt x="783404" y="1443736"/>
                  <a:pt x="0" y="1443736"/>
                </a:cubicBezTo>
                <a:lnTo>
                  <a:pt x="0" y="730328"/>
                </a:lnTo>
                <a:lnTo>
                  <a:pt x="1" y="730328"/>
                </a:lnTo>
                <a:cubicBezTo>
                  <a:pt x="508398" y="730328"/>
                  <a:pt x="956634" y="475072"/>
                  <a:pt x="1221316" y="8683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Groundbreaking AI Technology Uses People's Eye Movements to Predict Their  Decisions | Smith School">
            <a:extLst>
              <a:ext uri="{FF2B5EF4-FFF2-40B4-BE49-F238E27FC236}">
                <a16:creationId xmlns:a16="http://schemas.microsoft.com/office/drawing/2014/main" id="{105345CA-75C0-41CE-B846-9D17F0A5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r="5690"/>
          <a:stretch>
            <a:fillRect/>
          </a:stretch>
        </p:blipFill>
        <p:spPr bwMode="auto">
          <a:xfrm rot="5400000">
            <a:off x="560992" y="3674024"/>
            <a:ext cx="1899002" cy="1443736"/>
          </a:xfrm>
          <a:custGeom>
            <a:avLst/>
            <a:gdLst>
              <a:gd name="connsiteX0" fmla="*/ 0 w 1899002"/>
              <a:gd name="connsiteY0" fmla="*/ 0 h 1443736"/>
              <a:gd name="connsiteX1" fmla="*/ 1899002 w 1899002"/>
              <a:gd name="connsiteY1" fmla="*/ 1086470 h 1443736"/>
              <a:gd name="connsiteX2" fmla="*/ 1274550 w 1899002"/>
              <a:gd name="connsiteY2" fmla="*/ 1443736 h 1443736"/>
              <a:gd name="connsiteX3" fmla="*/ 1221316 w 1899002"/>
              <a:gd name="connsiteY3" fmla="*/ 1356904 h 1443736"/>
              <a:gd name="connsiteX4" fmla="*/ 1 w 1899002"/>
              <a:gd name="connsiteY4" fmla="*/ 713411 h 1443736"/>
              <a:gd name="connsiteX5" fmla="*/ 0 w 1899002"/>
              <a:gd name="connsiteY5" fmla="*/ 713411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0" y="0"/>
                </a:moveTo>
                <a:cubicBezTo>
                  <a:pt x="783404" y="0"/>
                  <a:pt x="1507301" y="414161"/>
                  <a:pt x="1899002" y="1086470"/>
                </a:cubicBezTo>
                <a:lnTo>
                  <a:pt x="1274550" y="1443736"/>
                </a:lnTo>
                <a:lnTo>
                  <a:pt x="1221316" y="1356904"/>
                </a:lnTo>
                <a:cubicBezTo>
                  <a:pt x="956634" y="968667"/>
                  <a:pt x="508398" y="713411"/>
                  <a:pt x="1" y="713411"/>
                </a:cubicBezTo>
                <a:lnTo>
                  <a:pt x="0" y="7134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FD5A9-FE72-4518-A9AF-80D46F9383D4}"/>
              </a:ext>
            </a:extLst>
          </p:cNvPr>
          <p:cNvSpPr txBox="1"/>
          <p:nvPr/>
        </p:nvSpPr>
        <p:spPr>
          <a:xfrm>
            <a:off x="-32392" y="3051292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2B45F9-9D51-41E0-92BB-B8821A113E81}"/>
              </a:ext>
            </a:extLst>
          </p:cNvPr>
          <p:cNvGrpSpPr/>
          <p:nvPr/>
        </p:nvGrpSpPr>
        <p:grpSpPr>
          <a:xfrm>
            <a:off x="799599" y="1314497"/>
            <a:ext cx="8212727" cy="792875"/>
            <a:chOff x="799599" y="1314497"/>
            <a:chExt cx="8212727" cy="7928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053F413-0B19-400B-AB0D-17EA8549E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599" y="1318565"/>
              <a:ext cx="445815" cy="78880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83CCFC-8A80-4B9E-B650-D6DFFCE58656}"/>
                </a:ext>
              </a:extLst>
            </p:cNvPr>
            <p:cNvCxnSpPr>
              <a:cxnSpLocks/>
            </p:cNvCxnSpPr>
            <p:nvPr/>
          </p:nvCxnSpPr>
          <p:spPr>
            <a:xfrm>
              <a:off x="1245414" y="1314497"/>
              <a:ext cx="7766912" cy="4068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26AFC5-FAA2-4DF6-9A1F-C971501C6A74}"/>
              </a:ext>
            </a:extLst>
          </p:cNvPr>
          <p:cNvSpPr txBox="1"/>
          <p:nvPr/>
        </p:nvSpPr>
        <p:spPr>
          <a:xfrm>
            <a:off x="2410779" y="1486265"/>
            <a:ext cx="95745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Diabetic macular edema (DME) </a:t>
            </a:r>
            <a:r>
              <a:rPr lang="en-US" sz="2000" dirty="0"/>
              <a:t>A major complication of </a:t>
            </a:r>
            <a:r>
              <a:rPr lang="en-US" sz="2000" b="1" dirty="0"/>
              <a:t>Diabetic Retinopathy (DR)</a:t>
            </a:r>
            <a:r>
              <a:rPr lang="en-US" sz="2000" dirty="0"/>
              <a:t> causing blurred or distorted vision due to fluid leakage in the macula.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21C841-35B4-4734-B2FA-B548F06E7695}"/>
              </a:ext>
            </a:extLst>
          </p:cNvPr>
          <p:cNvSpPr txBox="1"/>
          <p:nvPr/>
        </p:nvSpPr>
        <p:spPr>
          <a:xfrm>
            <a:off x="2410780" y="2302302"/>
            <a:ext cx="95745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ci-DME</a:t>
            </a:r>
            <a:r>
              <a:rPr lang="en-US" sz="2000" dirty="0"/>
              <a:t>: Center-involved DME occurs in the macula’s central zone, often linked to moderate or severe DR.can be detected using </a:t>
            </a:r>
            <a:r>
              <a:rPr lang="en-US" sz="2000" b="1" dirty="0"/>
              <a:t>OCT.	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222A3F-217D-41AF-869A-77006404F93F}"/>
              </a:ext>
            </a:extLst>
          </p:cNvPr>
          <p:cNvSpPr txBox="1"/>
          <p:nvPr/>
        </p:nvSpPr>
        <p:spPr>
          <a:xfrm>
            <a:off x="5236933" y="560015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01. Introduction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D8CBDF-D7C3-4DA7-B4B1-97551192E82C}"/>
              </a:ext>
            </a:extLst>
          </p:cNvPr>
          <p:cNvGrpSpPr/>
          <p:nvPr/>
        </p:nvGrpSpPr>
        <p:grpSpPr>
          <a:xfrm>
            <a:off x="2728320" y="3266680"/>
            <a:ext cx="6735361" cy="2604676"/>
            <a:chOff x="3346222" y="3266680"/>
            <a:chExt cx="6735361" cy="2604676"/>
          </a:xfrm>
        </p:grpSpPr>
        <p:pic>
          <p:nvPicPr>
            <p:cNvPr id="3074" name="Picture 2" descr="Prevalence and associated risk factors of diabetic retinopathy and macular  oedema in patients recently diagnosed with type 2 diabetes | BMJ Open  Ophthalmology">
              <a:extLst>
                <a:ext uri="{FF2B5EF4-FFF2-40B4-BE49-F238E27FC236}">
                  <a16:creationId xmlns:a16="http://schemas.microsoft.com/office/drawing/2014/main" id="{7C3A3013-A2F1-4DF6-B80A-93DECDEEF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6222" y="3266680"/>
              <a:ext cx="3989282" cy="2420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Diabetes and Diabetic Retinopathy: Overview of a Worldwide Epidemic |  Oncohema Key">
              <a:extLst>
                <a:ext uri="{FF2B5EF4-FFF2-40B4-BE49-F238E27FC236}">
                  <a16:creationId xmlns:a16="http://schemas.microsoft.com/office/drawing/2014/main" id="{318F3CBC-1ED4-429E-AAFE-EB36844A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3068" y="3266680"/>
              <a:ext cx="2138515" cy="26046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60232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How to build a safe path to AI in Healthcare | CIO">
            <a:extLst>
              <a:ext uri="{FF2B5EF4-FFF2-40B4-BE49-F238E27FC236}">
                <a16:creationId xmlns:a16="http://schemas.microsoft.com/office/drawing/2014/main" id="{F971B284-F510-4731-8E7C-6D08F66A9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0" t="927" b="20857"/>
          <a:stretch>
            <a:fillRect/>
          </a:stretch>
        </p:blipFill>
        <p:spPr bwMode="auto">
          <a:xfrm rot="5400000">
            <a:off x="-2478584" y="1703089"/>
            <a:ext cx="1899002" cy="1443736"/>
          </a:xfrm>
          <a:custGeom>
            <a:avLst/>
            <a:gdLst>
              <a:gd name="connsiteX0" fmla="*/ 624453 w 1899002"/>
              <a:gd name="connsiteY0" fmla="*/ 0 h 1443736"/>
              <a:gd name="connsiteX1" fmla="*/ 677688 w 1899002"/>
              <a:gd name="connsiteY1" fmla="*/ 86834 h 1443736"/>
              <a:gd name="connsiteX2" fmla="*/ 1748412 w 1899002"/>
              <a:gd name="connsiteY2" fmla="*/ 722792 h 1443736"/>
              <a:gd name="connsiteX3" fmla="*/ 1899002 w 1899002"/>
              <a:gd name="connsiteY3" fmla="*/ 730328 h 1443736"/>
              <a:gd name="connsiteX4" fmla="*/ 1899002 w 1899002"/>
              <a:gd name="connsiteY4" fmla="*/ 1443736 h 1443736"/>
              <a:gd name="connsiteX5" fmla="*/ 0 w 1899002"/>
              <a:gd name="connsiteY5" fmla="*/ 357266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624453" y="0"/>
                </a:moveTo>
                <a:lnTo>
                  <a:pt x="677688" y="86834"/>
                </a:lnTo>
                <a:cubicBezTo>
                  <a:pt x="915902" y="436249"/>
                  <a:pt x="1302795" y="677947"/>
                  <a:pt x="1748412" y="722792"/>
                </a:cubicBezTo>
                <a:lnTo>
                  <a:pt x="1899002" y="730328"/>
                </a:lnTo>
                <a:lnTo>
                  <a:pt x="1899002" y="1443736"/>
                </a:lnTo>
                <a:cubicBezTo>
                  <a:pt x="1115598" y="1443736"/>
                  <a:pt x="391702" y="1029576"/>
                  <a:pt x="0" y="3572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kin-Like Computing Chip Examines Health Data With Brain-Mimicking AI |  OnlyMyHealth">
            <a:extLst>
              <a:ext uri="{FF2B5EF4-FFF2-40B4-BE49-F238E27FC236}">
                <a16:creationId xmlns:a16="http://schemas.microsoft.com/office/drawing/2014/main" id="{8EFD24BD-5F4D-4A50-8FEB-26D70C69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5" r="52266" b="4495"/>
          <a:stretch>
            <a:fillRect/>
          </a:stretch>
        </p:blipFill>
        <p:spPr bwMode="auto">
          <a:xfrm rot="5400000">
            <a:off x="-534514" y="592036"/>
            <a:ext cx="918231" cy="2075262"/>
          </a:xfrm>
          <a:custGeom>
            <a:avLst/>
            <a:gdLst>
              <a:gd name="connsiteX0" fmla="*/ 245271 w 918231"/>
              <a:gd name="connsiteY0" fmla="*/ 0 h 2075262"/>
              <a:gd name="connsiteX1" fmla="*/ 464507 w 918231"/>
              <a:gd name="connsiteY1" fmla="*/ 0 h 2075262"/>
              <a:gd name="connsiteX2" fmla="*/ 918231 w 918231"/>
              <a:gd name="connsiteY2" fmla="*/ 259588 h 2075262"/>
              <a:gd name="connsiteX3" fmla="*/ 897690 w 918231"/>
              <a:gd name="connsiteY3" fmla="*/ 293093 h 2075262"/>
              <a:gd name="connsiteX4" fmla="*/ 719924 w 918231"/>
              <a:gd name="connsiteY4" fmla="*/ 988793 h 2075262"/>
              <a:gd name="connsiteX5" fmla="*/ 897690 w 918231"/>
              <a:gd name="connsiteY5" fmla="*/ 1684492 h 2075262"/>
              <a:gd name="connsiteX6" fmla="*/ 918230 w 918231"/>
              <a:gd name="connsiteY6" fmla="*/ 1717996 h 2075262"/>
              <a:gd name="connsiteX7" fmla="*/ 293777 w 918231"/>
              <a:gd name="connsiteY7" fmla="*/ 2075262 h 2075262"/>
              <a:gd name="connsiteX8" fmla="*/ 165250 w 918231"/>
              <a:gd name="connsiteY8" fmla="*/ 161141 h 207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8231" h="2075262">
                <a:moveTo>
                  <a:pt x="245271" y="0"/>
                </a:moveTo>
                <a:lnTo>
                  <a:pt x="464507" y="0"/>
                </a:lnTo>
                <a:lnTo>
                  <a:pt x="918231" y="259588"/>
                </a:lnTo>
                <a:lnTo>
                  <a:pt x="897690" y="293093"/>
                </a:lnTo>
                <a:cubicBezTo>
                  <a:pt x="784321" y="499899"/>
                  <a:pt x="719924" y="736894"/>
                  <a:pt x="719924" y="988793"/>
                </a:cubicBezTo>
                <a:cubicBezTo>
                  <a:pt x="719924" y="1240692"/>
                  <a:pt x="784321" y="1477686"/>
                  <a:pt x="897690" y="1684492"/>
                </a:cubicBezTo>
                <a:lnTo>
                  <a:pt x="918230" y="1717996"/>
                </a:lnTo>
                <a:lnTo>
                  <a:pt x="293777" y="2075262"/>
                </a:lnTo>
                <a:cubicBezTo>
                  <a:pt x="-48963" y="1486991"/>
                  <a:pt x="-91805" y="779274"/>
                  <a:pt x="165250" y="16114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I in Healthcare: How to use retinal images to prevent vision loss">
            <a:extLst>
              <a:ext uri="{FF2B5EF4-FFF2-40B4-BE49-F238E27FC236}">
                <a16:creationId xmlns:a16="http://schemas.microsoft.com/office/drawing/2014/main" id="{540B9F7C-BB39-4DED-B9A1-3532B1DCE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2471" r="2443" b="4823"/>
          <a:stretch>
            <a:fillRect/>
          </a:stretch>
        </p:blipFill>
        <p:spPr bwMode="auto">
          <a:xfrm rot="2719820">
            <a:off x="478263" y="2004474"/>
            <a:ext cx="2114326" cy="1144841"/>
          </a:xfrm>
          <a:custGeom>
            <a:avLst/>
            <a:gdLst>
              <a:gd name="connsiteX0" fmla="*/ 2114326 w 2114326"/>
              <a:gd name="connsiteY0" fmla="*/ 637483 h 1144841"/>
              <a:gd name="connsiteX1" fmla="*/ 1612785 w 2114326"/>
              <a:gd name="connsiteY1" fmla="*/ 1144841 h 1144841"/>
              <a:gd name="connsiteX2" fmla="*/ 1500392 w 2114326"/>
              <a:gd name="connsiteY2" fmla="*/ 1044332 h 1144841"/>
              <a:gd name="connsiteX3" fmla="*/ 291833 w 2114326"/>
              <a:gd name="connsiteY3" fmla="*/ 743869 h 1144841"/>
              <a:gd name="connsiteX4" fmla="*/ 192930 w 2114326"/>
              <a:gd name="connsiteY4" fmla="*/ 768198 h 1144841"/>
              <a:gd name="connsiteX5" fmla="*/ 0 w 2114326"/>
              <a:gd name="connsiteY5" fmla="*/ 75117 h 1144841"/>
              <a:gd name="connsiteX6" fmla="*/ 2114326 w 2114326"/>
              <a:gd name="connsiteY6" fmla="*/ 637483 h 114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4326" h="1144841">
                <a:moveTo>
                  <a:pt x="2114326" y="637483"/>
                </a:moveTo>
                <a:lnTo>
                  <a:pt x="1612785" y="1144841"/>
                </a:lnTo>
                <a:lnTo>
                  <a:pt x="1500392" y="1044332"/>
                </a:lnTo>
                <a:cubicBezTo>
                  <a:pt x="1151954" y="762949"/>
                  <a:pt x="706889" y="662845"/>
                  <a:pt x="291833" y="743869"/>
                </a:cubicBezTo>
                <a:lnTo>
                  <a:pt x="192930" y="768198"/>
                </a:lnTo>
                <a:lnTo>
                  <a:pt x="0" y="75117"/>
                </a:lnTo>
                <a:cubicBezTo>
                  <a:pt x="751214" y="-127636"/>
                  <a:pt x="1557191" y="86736"/>
                  <a:pt x="2114326" y="6374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What is Artificial Intelligence (AI) and Why People Should Learn About it -  UCF Business Incubation Program - University of Central Florida">
            <a:extLst>
              <a:ext uri="{FF2B5EF4-FFF2-40B4-BE49-F238E27FC236}">
                <a16:creationId xmlns:a16="http://schemas.microsoft.com/office/drawing/2014/main" id="{272710F2-65FF-469B-9E94-59D449EB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3" b="23821"/>
          <a:stretch>
            <a:fillRect/>
          </a:stretch>
        </p:blipFill>
        <p:spPr bwMode="auto">
          <a:xfrm rot="10800000">
            <a:off x="-1096144" y="4769219"/>
            <a:ext cx="2138515" cy="918230"/>
          </a:xfrm>
          <a:custGeom>
            <a:avLst/>
            <a:gdLst>
              <a:gd name="connsiteX0" fmla="*/ 0 w 2138515"/>
              <a:gd name="connsiteY0" fmla="*/ 324438 h 918230"/>
              <a:gd name="connsiteX1" fmla="*/ 0 w 2138515"/>
              <a:gd name="connsiteY1" fmla="*/ 284329 h 918230"/>
              <a:gd name="connsiteX2" fmla="*/ 110269 w 2138515"/>
              <a:gd name="connsiteY2" fmla="*/ 224924 h 918230"/>
              <a:gd name="connsiteX3" fmla="*/ 2027590 w 2138515"/>
              <a:gd name="connsiteY3" fmla="*/ 224924 h 918230"/>
              <a:gd name="connsiteX4" fmla="*/ 2138515 w 2138515"/>
              <a:gd name="connsiteY4" fmla="*/ 284682 h 918230"/>
              <a:gd name="connsiteX5" fmla="*/ 2138515 w 2138515"/>
              <a:gd name="connsiteY5" fmla="*/ 323291 h 918230"/>
              <a:gd name="connsiteX6" fmla="*/ 1798134 w 2138515"/>
              <a:gd name="connsiteY6" fmla="*/ 918229 h 918230"/>
              <a:gd name="connsiteX7" fmla="*/ 1764630 w 2138515"/>
              <a:gd name="connsiteY7" fmla="*/ 897688 h 918230"/>
              <a:gd name="connsiteX8" fmla="*/ 1068931 w 2138515"/>
              <a:gd name="connsiteY8" fmla="*/ 719923 h 918230"/>
              <a:gd name="connsiteX9" fmla="*/ 373231 w 2138515"/>
              <a:gd name="connsiteY9" fmla="*/ 897688 h 918230"/>
              <a:gd name="connsiteX10" fmla="*/ 339725 w 2138515"/>
              <a:gd name="connsiteY10" fmla="*/ 918230 h 91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38515" h="918230">
                <a:moveTo>
                  <a:pt x="0" y="324438"/>
                </a:moveTo>
                <a:lnTo>
                  <a:pt x="0" y="284329"/>
                </a:lnTo>
                <a:lnTo>
                  <a:pt x="110269" y="224924"/>
                </a:lnTo>
                <a:cubicBezTo>
                  <a:pt x="714538" y="-74974"/>
                  <a:pt x="1423321" y="-74974"/>
                  <a:pt x="2027590" y="224924"/>
                </a:cubicBezTo>
                <a:lnTo>
                  <a:pt x="2138515" y="284682"/>
                </a:lnTo>
                <a:lnTo>
                  <a:pt x="2138515" y="323291"/>
                </a:lnTo>
                <a:lnTo>
                  <a:pt x="1798134" y="918229"/>
                </a:lnTo>
                <a:lnTo>
                  <a:pt x="1764630" y="897688"/>
                </a:lnTo>
                <a:cubicBezTo>
                  <a:pt x="1557824" y="784320"/>
                  <a:pt x="1320830" y="719923"/>
                  <a:pt x="1068931" y="719923"/>
                </a:cubicBezTo>
                <a:cubicBezTo>
                  <a:pt x="817032" y="719923"/>
                  <a:pt x="580037" y="784320"/>
                  <a:pt x="373231" y="897688"/>
                </a:cubicBezTo>
                <a:lnTo>
                  <a:pt x="339725" y="9182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rtificial intelligence in eyecare: how do we ensure new technologies truly  benefit our patients? | Eye News">
            <a:extLst>
              <a:ext uri="{FF2B5EF4-FFF2-40B4-BE49-F238E27FC236}">
                <a16:creationId xmlns:a16="http://schemas.microsoft.com/office/drawing/2014/main" id="{D79141F6-D50B-4113-B1F6-451190CC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8644" b="23102"/>
          <a:stretch>
            <a:fillRect/>
          </a:stretch>
        </p:blipFill>
        <p:spPr bwMode="auto">
          <a:xfrm rot="5400000">
            <a:off x="-2478584" y="3674024"/>
            <a:ext cx="1899002" cy="1443736"/>
          </a:xfrm>
          <a:custGeom>
            <a:avLst/>
            <a:gdLst>
              <a:gd name="connsiteX0" fmla="*/ 1274551 w 1899002"/>
              <a:gd name="connsiteY0" fmla="*/ 0 h 1443736"/>
              <a:gd name="connsiteX1" fmla="*/ 1899002 w 1899002"/>
              <a:gd name="connsiteY1" fmla="*/ 357266 h 1443736"/>
              <a:gd name="connsiteX2" fmla="*/ 0 w 1899002"/>
              <a:gd name="connsiteY2" fmla="*/ 1443736 h 1443736"/>
              <a:gd name="connsiteX3" fmla="*/ 0 w 1899002"/>
              <a:gd name="connsiteY3" fmla="*/ 730328 h 1443736"/>
              <a:gd name="connsiteX4" fmla="*/ 1 w 1899002"/>
              <a:gd name="connsiteY4" fmla="*/ 730328 h 1443736"/>
              <a:gd name="connsiteX5" fmla="*/ 1221316 w 1899002"/>
              <a:gd name="connsiteY5" fmla="*/ 86834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1274551" y="0"/>
                </a:moveTo>
                <a:lnTo>
                  <a:pt x="1899002" y="357266"/>
                </a:lnTo>
                <a:cubicBezTo>
                  <a:pt x="1507300" y="1029576"/>
                  <a:pt x="783404" y="1443736"/>
                  <a:pt x="0" y="1443736"/>
                </a:cubicBezTo>
                <a:lnTo>
                  <a:pt x="0" y="730328"/>
                </a:lnTo>
                <a:lnTo>
                  <a:pt x="1" y="730328"/>
                </a:lnTo>
                <a:cubicBezTo>
                  <a:pt x="508398" y="730328"/>
                  <a:pt x="956634" y="475072"/>
                  <a:pt x="1221316" y="8683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Groundbreaking AI Technology Uses People's Eye Movements to Predict Their  Decisions | Smith School">
            <a:extLst>
              <a:ext uri="{FF2B5EF4-FFF2-40B4-BE49-F238E27FC236}">
                <a16:creationId xmlns:a16="http://schemas.microsoft.com/office/drawing/2014/main" id="{105345CA-75C0-41CE-B846-9D17F0A5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r="5690"/>
          <a:stretch>
            <a:fillRect/>
          </a:stretch>
        </p:blipFill>
        <p:spPr bwMode="auto">
          <a:xfrm rot="5400000">
            <a:off x="560992" y="3674024"/>
            <a:ext cx="1899002" cy="1443736"/>
          </a:xfrm>
          <a:custGeom>
            <a:avLst/>
            <a:gdLst>
              <a:gd name="connsiteX0" fmla="*/ 0 w 1899002"/>
              <a:gd name="connsiteY0" fmla="*/ 0 h 1443736"/>
              <a:gd name="connsiteX1" fmla="*/ 1899002 w 1899002"/>
              <a:gd name="connsiteY1" fmla="*/ 1086470 h 1443736"/>
              <a:gd name="connsiteX2" fmla="*/ 1274550 w 1899002"/>
              <a:gd name="connsiteY2" fmla="*/ 1443736 h 1443736"/>
              <a:gd name="connsiteX3" fmla="*/ 1221316 w 1899002"/>
              <a:gd name="connsiteY3" fmla="*/ 1356904 h 1443736"/>
              <a:gd name="connsiteX4" fmla="*/ 1 w 1899002"/>
              <a:gd name="connsiteY4" fmla="*/ 713411 h 1443736"/>
              <a:gd name="connsiteX5" fmla="*/ 0 w 1899002"/>
              <a:gd name="connsiteY5" fmla="*/ 713411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0" y="0"/>
                </a:moveTo>
                <a:cubicBezTo>
                  <a:pt x="783404" y="0"/>
                  <a:pt x="1507301" y="414161"/>
                  <a:pt x="1899002" y="1086470"/>
                </a:cubicBezTo>
                <a:lnTo>
                  <a:pt x="1274550" y="1443736"/>
                </a:lnTo>
                <a:lnTo>
                  <a:pt x="1221316" y="1356904"/>
                </a:lnTo>
                <a:cubicBezTo>
                  <a:pt x="956634" y="968667"/>
                  <a:pt x="508398" y="713411"/>
                  <a:pt x="1" y="713411"/>
                </a:cubicBezTo>
                <a:lnTo>
                  <a:pt x="0" y="7134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FD5A9-FE72-4518-A9AF-80D46F9383D4}"/>
              </a:ext>
            </a:extLst>
          </p:cNvPr>
          <p:cNvSpPr txBox="1"/>
          <p:nvPr/>
        </p:nvSpPr>
        <p:spPr>
          <a:xfrm>
            <a:off x="-32392" y="3051292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2B45F9-9D51-41E0-92BB-B8821A113E81}"/>
              </a:ext>
            </a:extLst>
          </p:cNvPr>
          <p:cNvGrpSpPr/>
          <p:nvPr/>
        </p:nvGrpSpPr>
        <p:grpSpPr>
          <a:xfrm>
            <a:off x="799599" y="1314497"/>
            <a:ext cx="8212727" cy="792875"/>
            <a:chOff x="799599" y="1314497"/>
            <a:chExt cx="8212727" cy="7928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053F413-0B19-400B-AB0D-17EA8549E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599" y="1318565"/>
              <a:ext cx="445815" cy="78880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83CCFC-8A80-4B9E-B650-D6DFFCE58656}"/>
                </a:ext>
              </a:extLst>
            </p:cNvPr>
            <p:cNvCxnSpPr>
              <a:cxnSpLocks/>
            </p:cNvCxnSpPr>
            <p:nvPr/>
          </p:nvCxnSpPr>
          <p:spPr>
            <a:xfrm>
              <a:off x="1245414" y="1314497"/>
              <a:ext cx="7766912" cy="4068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222A3F-217D-41AF-869A-77006404F93F}"/>
              </a:ext>
            </a:extLst>
          </p:cNvPr>
          <p:cNvSpPr txBox="1"/>
          <p:nvPr/>
        </p:nvSpPr>
        <p:spPr>
          <a:xfrm>
            <a:off x="5236933" y="560015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01. Introduction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A698A9-888D-4333-8D89-38EED1FC56B2}"/>
              </a:ext>
            </a:extLst>
          </p:cNvPr>
          <p:cNvSpPr txBox="1"/>
          <p:nvPr/>
        </p:nvSpPr>
        <p:spPr>
          <a:xfrm>
            <a:off x="2410780" y="1618031"/>
            <a:ext cx="93960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OCT</a:t>
            </a:r>
            <a:r>
              <a:rPr lang="en-US" sz="2000" dirty="0"/>
              <a:t> are costly and less accessible.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Recent studies</a:t>
            </a:r>
            <a:r>
              <a:rPr lang="en-US" sz="2000" baseline="30000" dirty="0"/>
              <a:t>[1] </a:t>
            </a:r>
            <a:r>
              <a:rPr lang="en-US" sz="2000" dirty="0"/>
              <a:t>show that </a:t>
            </a:r>
            <a:r>
              <a:rPr lang="en-US" sz="2000" b="1" dirty="0"/>
              <a:t>ci-DME</a:t>
            </a:r>
            <a:r>
              <a:rPr lang="en-US" sz="2000" dirty="0"/>
              <a:t> can be detected using </a:t>
            </a:r>
            <a:r>
              <a:rPr lang="en-US" sz="2000" b="1" dirty="0"/>
              <a:t>2D</a:t>
            </a:r>
            <a:r>
              <a:rPr lang="en-US" sz="2000" dirty="0"/>
              <a:t> color fundus photography (</a:t>
            </a:r>
            <a:r>
              <a:rPr lang="en-US" sz="2000" b="1" dirty="0"/>
              <a:t>CFP</a:t>
            </a:r>
            <a:r>
              <a:rPr lang="en-US" sz="2000" dirty="0"/>
              <a:t>) with a sensitivity of </a:t>
            </a:r>
            <a:r>
              <a:rPr lang="en-US" sz="2000" b="1" dirty="0"/>
              <a:t>85%</a:t>
            </a:r>
            <a:r>
              <a:rPr lang="en-US" sz="2000" dirty="0"/>
              <a:t> and specificity of </a:t>
            </a:r>
            <a:r>
              <a:rPr lang="en-US" sz="2000" b="1" dirty="0"/>
              <a:t>80%.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FAE218-D7BD-46AB-A1E6-E3EFEA9395BF}"/>
              </a:ext>
            </a:extLst>
          </p:cNvPr>
          <p:cNvSpPr txBox="1"/>
          <p:nvPr/>
        </p:nvSpPr>
        <p:spPr>
          <a:xfrm>
            <a:off x="2410781" y="2775526"/>
            <a:ext cx="3354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Diamond Challenge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65227C-590D-495B-A739-1A49D735046C}"/>
              </a:ext>
            </a:extLst>
          </p:cNvPr>
          <p:cNvSpPr txBox="1"/>
          <p:nvPr/>
        </p:nvSpPr>
        <p:spPr>
          <a:xfrm>
            <a:off x="2685722" y="3279718"/>
            <a:ext cx="6620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b="1" dirty="0"/>
              <a:t>Goal : </a:t>
            </a:r>
            <a:r>
              <a:rPr lang="en-US" sz="1800" dirty="0"/>
              <a:t>Aims to predict </a:t>
            </a:r>
            <a:r>
              <a:rPr lang="en-US" sz="1800" b="1" dirty="0"/>
              <a:t>ci-DME</a:t>
            </a:r>
            <a:r>
              <a:rPr lang="en-US" sz="1800" dirty="0"/>
              <a:t> onset within one year.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8A3C14-76B5-4CF8-AE1E-81C1E4A78850}"/>
              </a:ext>
            </a:extLst>
          </p:cNvPr>
          <p:cNvSpPr txBox="1"/>
          <p:nvPr/>
        </p:nvSpPr>
        <p:spPr>
          <a:xfrm>
            <a:off x="2685722" y="3650558"/>
            <a:ext cx="8995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800" b="1" dirty="0"/>
              <a:t>Challege </a:t>
            </a:r>
            <a:r>
              <a:rPr lang="en-US" sz="1800" dirty="0"/>
              <a:t>: the train, validation and test data named </a:t>
            </a:r>
            <a:r>
              <a:rPr lang="en-US" sz="1800" b="1" dirty="0"/>
              <a:t>EviRed</a:t>
            </a:r>
            <a:r>
              <a:rPr lang="en-US" sz="1800" dirty="0"/>
              <a:t> dataset is unseen.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C1EDA1-361B-4A3D-AB87-E96DFED7CFA7}"/>
              </a:ext>
            </a:extLst>
          </p:cNvPr>
          <p:cNvGrpSpPr/>
          <p:nvPr/>
        </p:nvGrpSpPr>
        <p:grpSpPr>
          <a:xfrm>
            <a:off x="3900418" y="4947285"/>
            <a:ext cx="4391164" cy="1480328"/>
            <a:chOff x="4621162" y="4295074"/>
            <a:chExt cx="4391164" cy="1480328"/>
          </a:xfrm>
        </p:grpSpPr>
        <p:pic>
          <p:nvPicPr>
            <p:cNvPr id="4098" name="Picture 2" descr="Competition Logo">
              <a:extLst>
                <a:ext uri="{FF2B5EF4-FFF2-40B4-BE49-F238E27FC236}">
                  <a16:creationId xmlns:a16="http://schemas.microsoft.com/office/drawing/2014/main" id="{AEC1D888-C1DD-4354-A553-734C81A20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1162" y="4295074"/>
              <a:ext cx="1474838" cy="1474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E12FD6B-C1E3-4435-95EF-072CDF8EF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48268" y="4300564"/>
              <a:ext cx="2464058" cy="1474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5A472F6-D447-4A63-A436-5CF3E137A123}"/>
              </a:ext>
            </a:extLst>
          </p:cNvPr>
          <p:cNvSpPr txBox="1"/>
          <p:nvPr/>
        </p:nvSpPr>
        <p:spPr>
          <a:xfrm>
            <a:off x="2685722" y="4054908"/>
            <a:ext cx="8995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800" b="1" dirty="0"/>
              <a:t>Participants </a:t>
            </a:r>
            <a:r>
              <a:rPr lang="en-US" sz="1800" dirty="0"/>
              <a:t>: Submit models as code.</a:t>
            </a:r>
          </a:p>
        </p:txBody>
      </p:sp>
    </p:spTree>
    <p:extLst>
      <p:ext uri="{BB962C8B-B14F-4D97-AF65-F5344CB8AC3E}">
        <p14:creationId xmlns:p14="http://schemas.microsoft.com/office/powerpoint/2010/main" val="490052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How to build a safe path to AI in Healthcare | CIO">
            <a:extLst>
              <a:ext uri="{FF2B5EF4-FFF2-40B4-BE49-F238E27FC236}">
                <a16:creationId xmlns:a16="http://schemas.microsoft.com/office/drawing/2014/main" id="{F971B284-F510-4731-8E7C-6D08F66A9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0" t="927" b="20857"/>
          <a:stretch>
            <a:fillRect/>
          </a:stretch>
        </p:blipFill>
        <p:spPr bwMode="auto">
          <a:xfrm rot="8992783">
            <a:off x="-852981" y="888709"/>
            <a:ext cx="1899002" cy="1443736"/>
          </a:xfrm>
          <a:custGeom>
            <a:avLst/>
            <a:gdLst>
              <a:gd name="connsiteX0" fmla="*/ 624453 w 1899002"/>
              <a:gd name="connsiteY0" fmla="*/ 0 h 1443736"/>
              <a:gd name="connsiteX1" fmla="*/ 677688 w 1899002"/>
              <a:gd name="connsiteY1" fmla="*/ 86834 h 1443736"/>
              <a:gd name="connsiteX2" fmla="*/ 1748412 w 1899002"/>
              <a:gd name="connsiteY2" fmla="*/ 722792 h 1443736"/>
              <a:gd name="connsiteX3" fmla="*/ 1899002 w 1899002"/>
              <a:gd name="connsiteY3" fmla="*/ 730328 h 1443736"/>
              <a:gd name="connsiteX4" fmla="*/ 1899002 w 1899002"/>
              <a:gd name="connsiteY4" fmla="*/ 1443736 h 1443736"/>
              <a:gd name="connsiteX5" fmla="*/ 0 w 1899002"/>
              <a:gd name="connsiteY5" fmla="*/ 357266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624453" y="0"/>
                </a:moveTo>
                <a:lnTo>
                  <a:pt x="677688" y="86834"/>
                </a:lnTo>
                <a:cubicBezTo>
                  <a:pt x="915902" y="436249"/>
                  <a:pt x="1302795" y="677947"/>
                  <a:pt x="1748412" y="722792"/>
                </a:cubicBezTo>
                <a:lnTo>
                  <a:pt x="1899002" y="730328"/>
                </a:lnTo>
                <a:lnTo>
                  <a:pt x="1899002" y="1443736"/>
                </a:lnTo>
                <a:cubicBezTo>
                  <a:pt x="1115598" y="1443736"/>
                  <a:pt x="391702" y="1029576"/>
                  <a:pt x="0" y="3572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kin-Like Computing Chip Examines Health Data With Brain-Mimicking AI |  OnlyMyHealth">
            <a:extLst>
              <a:ext uri="{FF2B5EF4-FFF2-40B4-BE49-F238E27FC236}">
                <a16:creationId xmlns:a16="http://schemas.microsoft.com/office/drawing/2014/main" id="{8EFD24BD-5F4D-4A50-8FEB-26D70C69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5" r="52266" b="4495"/>
          <a:stretch>
            <a:fillRect/>
          </a:stretch>
        </p:blipFill>
        <p:spPr bwMode="auto">
          <a:xfrm rot="8992783">
            <a:off x="1054794" y="1431255"/>
            <a:ext cx="918231" cy="2075262"/>
          </a:xfrm>
          <a:custGeom>
            <a:avLst/>
            <a:gdLst>
              <a:gd name="connsiteX0" fmla="*/ 245271 w 918231"/>
              <a:gd name="connsiteY0" fmla="*/ 0 h 2075262"/>
              <a:gd name="connsiteX1" fmla="*/ 464507 w 918231"/>
              <a:gd name="connsiteY1" fmla="*/ 0 h 2075262"/>
              <a:gd name="connsiteX2" fmla="*/ 918231 w 918231"/>
              <a:gd name="connsiteY2" fmla="*/ 259588 h 2075262"/>
              <a:gd name="connsiteX3" fmla="*/ 897690 w 918231"/>
              <a:gd name="connsiteY3" fmla="*/ 293093 h 2075262"/>
              <a:gd name="connsiteX4" fmla="*/ 719924 w 918231"/>
              <a:gd name="connsiteY4" fmla="*/ 988793 h 2075262"/>
              <a:gd name="connsiteX5" fmla="*/ 897690 w 918231"/>
              <a:gd name="connsiteY5" fmla="*/ 1684492 h 2075262"/>
              <a:gd name="connsiteX6" fmla="*/ 918230 w 918231"/>
              <a:gd name="connsiteY6" fmla="*/ 1717996 h 2075262"/>
              <a:gd name="connsiteX7" fmla="*/ 293777 w 918231"/>
              <a:gd name="connsiteY7" fmla="*/ 2075262 h 2075262"/>
              <a:gd name="connsiteX8" fmla="*/ 165250 w 918231"/>
              <a:gd name="connsiteY8" fmla="*/ 161141 h 207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8231" h="2075262">
                <a:moveTo>
                  <a:pt x="245271" y="0"/>
                </a:moveTo>
                <a:lnTo>
                  <a:pt x="464507" y="0"/>
                </a:lnTo>
                <a:lnTo>
                  <a:pt x="918231" y="259588"/>
                </a:lnTo>
                <a:lnTo>
                  <a:pt x="897690" y="293093"/>
                </a:lnTo>
                <a:cubicBezTo>
                  <a:pt x="784321" y="499899"/>
                  <a:pt x="719924" y="736894"/>
                  <a:pt x="719924" y="988793"/>
                </a:cubicBezTo>
                <a:cubicBezTo>
                  <a:pt x="719924" y="1240692"/>
                  <a:pt x="784321" y="1477686"/>
                  <a:pt x="897690" y="1684492"/>
                </a:cubicBezTo>
                <a:lnTo>
                  <a:pt x="918230" y="1717996"/>
                </a:lnTo>
                <a:lnTo>
                  <a:pt x="293777" y="2075262"/>
                </a:lnTo>
                <a:cubicBezTo>
                  <a:pt x="-48963" y="1486991"/>
                  <a:pt x="-91805" y="779274"/>
                  <a:pt x="165250" y="16114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I in Healthcare: How to use retinal images to prevent vision loss">
            <a:extLst>
              <a:ext uri="{FF2B5EF4-FFF2-40B4-BE49-F238E27FC236}">
                <a16:creationId xmlns:a16="http://schemas.microsoft.com/office/drawing/2014/main" id="{540B9F7C-BB39-4DED-B9A1-3532B1DCE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2471" r="2443" b="4823"/>
          <a:stretch>
            <a:fillRect/>
          </a:stretch>
        </p:blipFill>
        <p:spPr bwMode="auto">
          <a:xfrm rot="6312603">
            <a:off x="445758" y="3765122"/>
            <a:ext cx="2114326" cy="1144841"/>
          </a:xfrm>
          <a:custGeom>
            <a:avLst/>
            <a:gdLst>
              <a:gd name="connsiteX0" fmla="*/ 2114326 w 2114326"/>
              <a:gd name="connsiteY0" fmla="*/ 637483 h 1144841"/>
              <a:gd name="connsiteX1" fmla="*/ 1612785 w 2114326"/>
              <a:gd name="connsiteY1" fmla="*/ 1144841 h 1144841"/>
              <a:gd name="connsiteX2" fmla="*/ 1500392 w 2114326"/>
              <a:gd name="connsiteY2" fmla="*/ 1044332 h 1144841"/>
              <a:gd name="connsiteX3" fmla="*/ 291833 w 2114326"/>
              <a:gd name="connsiteY3" fmla="*/ 743869 h 1144841"/>
              <a:gd name="connsiteX4" fmla="*/ 192930 w 2114326"/>
              <a:gd name="connsiteY4" fmla="*/ 768198 h 1144841"/>
              <a:gd name="connsiteX5" fmla="*/ 0 w 2114326"/>
              <a:gd name="connsiteY5" fmla="*/ 75117 h 1144841"/>
              <a:gd name="connsiteX6" fmla="*/ 2114326 w 2114326"/>
              <a:gd name="connsiteY6" fmla="*/ 637483 h 114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4326" h="1144841">
                <a:moveTo>
                  <a:pt x="2114326" y="637483"/>
                </a:moveTo>
                <a:lnTo>
                  <a:pt x="1612785" y="1144841"/>
                </a:lnTo>
                <a:lnTo>
                  <a:pt x="1500392" y="1044332"/>
                </a:lnTo>
                <a:cubicBezTo>
                  <a:pt x="1151954" y="762949"/>
                  <a:pt x="706889" y="662845"/>
                  <a:pt x="291833" y="743869"/>
                </a:cubicBezTo>
                <a:lnTo>
                  <a:pt x="192930" y="768198"/>
                </a:lnTo>
                <a:lnTo>
                  <a:pt x="0" y="75117"/>
                </a:lnTo>
                <a:cubicBezTo>
                  <a:pt x="751214" y="-127636"/>
                  <a:pt x="1557191" y="86736"/>
                  <a:pt x="2114326" y="6374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What is Artificial Intelligence (AI) and Why People Should Learn About it -  UCF Business Incubation Program - University of Central Florida">
            <a:extLst>
              <a:ext uri="{FF2B5EF4-FFF2-40B4-BE49-F238E27FC236}">
                <a16:creationId xmlns:a16="http://schemas.microsoft.com/office/drawing/2014/main" id="{272710F2-65FF-469B-9E94-59D449EB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3" b="23821"/>
          <a:stretch>
            <a:fillRect/>
          </a:stretch>
        </p:blipFill>
        <p:spPr bwMode="auto">
          <a:xfrm rot="14392783">
            <a:off x="-2643757" y="3857605"/>
            <a:ext cx="2138515" cy="918230"/>
          </a:xfrm>
          <a:custGeom>
            <a:avLst/>
            <a:gdLst>
              <a:gd name="connsiteX0" fmla="*/ 0 w 2138515"/>
              <a:gd name="connsiteY0" fmla="*/ 324438 h 918230"/>
              <a:gd name="connsiteX1" fmla="*/ 0 w 2138515"/>
              <a:gd name="connsiteY1" fmla="*/ 284329 h 918230"/>
              <a:gd name="connsiteX2" fmla="*/ 110269 w 2138515"/>
              <a:gd name="connsiteY2" fmla="*/ 224924 h 918230"/>
              <a:gd name="connsiteX3" fmla="*/ 2027590 w 2138515"/>
              <a:gd name="connsiteY3" fmla="*/ 224924 h 918230"/>
              <a:gd name="connsiteX4" fmla="*/ 2138515 w 2138515"/>
              <a:gd name="connsiteY4" fmla="*/ 284682 h 918230"/>
              <a:gd name="connsiteX5" fmla="*/ 2138515 w 2138515"/>
              <a:gd name="connsiteY5" fmla="*/ 323291 h 918230"/>
              <a:gd name="connsiteX6" fmla="*/ 1798134 w 2138515"/>
              <a:gd name="connsiteY6" fmla="*/ 918229 h 918230"/>
              <a:gd name="connsiteX7" fmla="*/ 1764630 w 2138515"/>
              <a:gd name="connsiteY7" fmla="*/ 897688 h 918230"/>
              <a:gd name="connsiteX8" fmla="*/ 1068931 w 2138515"/>
              <a:gd name="connsiteY8" fmla="*/ 719923 h 918230"/>
              <a:gd name="connsiteX9" fmla="*/ 373231 w 2138515"/>
              <a:gd name="connsiteY9" fmla="*/ 897688 h 918230"/>
              <a:gd name="connsiteX10" fmla="*/ 339725 w 2138515"/>
              <a:gd name="connsiteY10" fmla="*/ 918230 h 91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38515" h="918230">
                <a:moveTo>
                  <a:pt x="0" y="324438"/>
                </a:moveTo>
                <a:lnTo>
                  <a:pt x="0" y="284329"/>
                </a:lnTo>
                <a:lnTo>
                  <a:pt x="110269" y="224924"/>
                </a:lnTo>
                <a:cubicBezTo>
                  <a:pt x="714538" y="-74974"/>
                  <a:pt x="1423321" y="-74974"/>
                  <a:pt x="2027590" y="224924"/>
                </a:cubicBezTo>
                <a:lnTo>
                  <a:pt x="2138515" y="284682"/>
                </a:lnTo>
                <a:lnTo>
                  <a:pt x="2138515" y="323291"/>
                </a:lnTo>
                <a:lnTo>
                  <a:pt x="1798134" y="918229"/>
                </a:lnTo>
                <a:lnTo>
                  <a:pt x="1764630" y="897688"/>
                </a:lnTo>
                <a:cubicBezTo>
                  <a:pt x="1557824" y="784320"/>
                  <a:pt x="1320830" y="719923"/>
                  <a:pt x="1068931" y="719923"/>
                </a:cubicBezTo>
                <a:cubicBezTo>
                  <a:pt x="817032" y="719923"/>
                  <a:pt x="580037" y="784320"/>
                  <a:pt x="373231" y="897688"/>
                </a:cubicBezTo>
                <a:lnTo>
                  <a:pt x="339725" y="9182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rtificial intelligence in eyecare: how do we ensure new technologies truly  benefit our patients? | Eye News">
            <a:extLst>
              <a:ext uri="{FF2B5EF4-FFF2-40B4-BE49-F238E27FC236}">
                <a16:creationId xmlns:a16="http://schemas.microsoft.com/office/drawing/2014/main" id="{D79141F6-D50B-4113-B1F6-451190CC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8644" b="23102"/>
          <a:stretch>
            <a:fillRect/>
          </a:stretch>
        </p:blipFill>
        <p:spPr bwMode="auto">
          <a:xfrm rot="8992783">
            <a:off x="-2557788" y="1877758"/>
            <a:ext cx="1899002" cy="1443736"/>
          </a:xfrm>
          <a:custGeom>
            <a:avLst/>
            <a:gdLst>
              <a:gd name="connsiteX0" fmla="*/ 1274551 w 1899002"/>
              <a:gd name="connsiteY0" fmla="*/ 0 h 1443736"/>
              <a:gd name="connsiteX1" fmla="*/ 1899002 w 1899002"/>
              <a:gd name="connsiteY1" fmla="*/ 357266 h 1443736"/>
              <a:gd name="connsiteX2" fmla="*/ 0 w 1899002"/>
              <a:gd name="connsiteY2" fmla="*/ 1443736 h 1443736"/>
              <a:gd name="connsiteX3" fmla="*/ 0 w 1899002"/>
              <a:gd name="connsiteY3" fmla="*/ 730328 h 1443736"/>
              <a:gd name="connsiteX4" fmla="*/ 1 w 1899002"/>
              <a:gd name="connsiteY4" fmla="*/ 730328 h 1443736"/>
              <a:gd name="connsiteX5" fmla="*/ 1221316 w 1899002"/>
              <a:gd name="connsiteY5" fmla="*/ 86834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1274551" y="0"/>
                </a:moveTo>
                <a:lnTo>
                  <a:pt x="1899002" y="357266"/>
                </a:lnTo>
                <a:cubicBezTo>
                  <a:pt x="1507300" y="1029576"/>
                  <a:pt x="783404" y="1443736"/>
                  <a:pt x="0" y="1443736"/>
                </a:cubicBezTo>
                <a:lnTo>
                  <a:pt x="0" y="730328"/>
                </a:lnTo>
                <a:lnTo>
                  <a:pt x="1" y="730328"/>
                </a:lnTo>
                <a:cubicBezTo>
                  <a:pt x="508398" y="730328"/>
                  <a:pt x="956634" y="475072"/>
                  <a:pt x="1221316" y="8683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Groundbreaking AI Technology Uses People's Eye Movements to Predict Their  Decisions | Smith School">
            <a:extLst>
              <a:ext uri="{FF2B5EF4-FFF2-40B4-BE49-F238E27FC236}">
                <a16:creationId xmlns:a16="http://schemas.microsoft.com/office/drawing/2014/main" id="{105345CA-75C0-41CE-B846-9D17F0A5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r="5690"/>
          <a:stretch>
            <a:fillRect/>
          </a:stretch>
        </p:blipFill>
        <p:spPr bwMode="auto">
          <a:xfrm rot="8992783">
            <a:off x="-1032477" y="4506912"/>
            <a:ext cx="1899002" cy="1443736"/>
          </a:xfrm>
          <a:custGeom>
            <a:avLst/>
            <a:gdLst>
              <a:gd name="connsiteX0" fmla="*/ 0 w 1899002"/>
              <a:gd name="connsiteY0" fmla="*/ 0 h 1443736"/>
              <a:gd name="connsiteX1" fmla="*/ 1899002 w 1899002"/>
              <a:gd name="connsiteY1" fmla="*/ 1086470 h 1443736"/>
              <a:gd name="connsiteX2" fmla="*/ 1274550 w 1899002"/>
              <a:gd name="connsiteY2" fmla="*/ 1443736 h 1443736"/>
              <a:gd name="connsiteX3" fmla="*/ 1221316 w 1899002"/>
              <a:gd name="connsiteY3" fmla="*/ 1356904 h 1443736"/>
              <a:gd name="connsiteX4" fmla="*/ 1 w 1899002"/>
              <a:gd name="connsiteY4" fmla="*/ 713411 h 1443736"/>
              <a:gd name="connsiteX5" fmla="*/ 0 w 1899002"/>
              <a:gd name="connsiteY5" fmla="*/ 713411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0" y="0"/>
                </a:moveTo>
                <a:cubicBezTo>
                  <a:pt x="783404" y="0"/>
                  <a:pt x="1507301" y="414161"/>
                  <a:pt x="1899002" y="1086470"/>
                </a:cubicBezTo>
                <a:lnTo>
                  <a:pt x="1274550" y="1443736"/>
                </a:lnTo>
                <a:lnTo>
                  <a:pt x="1221316" y="1356904"/>
                </a:lnTo>
                <a:cubicBezTo>
                  <a:pt x="956634" y="968667"/>
                  <a:pt x="508398" y="713411"/>
                  <a:pt x="1" y="713411"/>
                </a:cubicBezTo>
                <a:lnTo>
                  <a:pt x="0" y="7134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FD5A9-FE72-4518-A9AF-80D46F9383D4}"/>
              </a:ext>
            </a:extLst>
          </p:cNvPr>
          <p:cNvSpPr txBox="1"/>
          <p:nvPr/>
        </p:nvSpPr>
        <p:spPr>
          <a:xfrm>
            <a:off x="-32392" y="3051292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2B45F9-9D51-41E0-92BB-B8821A113E81}"/>
              </a:ext>
            </a:extLst>
          </p:cNvPr>
          <p:cNvGrpSpPr/>
          <p:nvPr/>
        </p:nvGrpSpPr>
        <p:grpSpPr>
          <a:xfrm>
            <a:off x="799599" y="1314497"/>
            <a:ext cx="8212727" cy="792875"/>
            <a:chOff x="799599" y="1314497"/>
            <a:chExt cx="8212727" cy="7928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053F413-0B19-400B-AB0D-17EA8549E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599" y="1318565"/>
              <a:ext cx="445815" cy="78880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83CCFC-8A80-4B9E-B650-D6DFFCE58656}"/>
                </a:ext>
              </a:extLst>
            </p:cNvPr>
            <p:cNvCxnSpPr>
              <a:cxnSpLocks/>
            </p:cNvCxnSpPr>
            <p:nvPr/>
          </p:nvCxnSpPr>
          <p:spPr>
            <a:xfrm>
              <a:off x="1245414" y="1314497"/>
              <a:ext cx="7766912" cy="4068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222A3F-217D-41AF-869A-77006404F93F}"/>
              </a:ext>
            </a:extLst>
          </p:cNvPr>
          <p:cNvSpPr txBox="1"/>
          <p:nvPr/>
        </p:nvSpPr>
        <p:spPr>
          <a:xfrm>
            <a:off x="6262855" y="534593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02. Dataset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2AC6E-4898-40F7-B290-7E398FD3BE15}"/>
              </a:ext>
            </a:extLst>
          </p:cNvPr>
          <p:cNvSpPr txBox="1"/>
          <p:nvPr/>
        </p:nvSpPr>
        <p:spPr>
          <a:xfrm>
            <a:off x="2685722" y="1478885"/>
            <a:ext cx="7231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Datasets for Model Development &amp; Local Testing:</a:t>
            </a:r>
            <a:endParaRPr lang="en-US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ED3DD1-ED40-4C48-9EE4-8DB71927D3B8}"/>
              </a:ext>
            </a:extLst>
          </p:cNvPr>
          <p:cNvSpPr txBox="1"/>
          <p:nvPr/>
        </p:nvSpPr>
        <p:spPr>
          <a:xfrm>
            <a:off x="2878393" y="1848217"/>
            <a:ext cx="7231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DeepDRiD Synthetic Dataset</a:t>
            </a:r>
            <a:r>
              <a:rPr lang="en-US" sz="1600" dirty="0"/>
              <a:t>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991586-CCCA-494D-B9D2-CF50C57862AE}"/>
              </a:ext>
            </a:extLst>
          </p:cNvPr>
          <p:cNvSpPr txBox="1"/>
          <p:nvPr/>
        </p:nvSpPr>
        <p:spPr>
          <a:xfrm>
            <a:off x="3202858" y="2159398"/>
            <a:ext cx="7231626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1600" b="1" dirty="0"/>
              <a:t>Composition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F3EEAA-5F49-4C11-908F-3121EB51D9D7}"/>
              </a:ext>
            </a:extLst>
          </p:cNvPr>
          <p:cNvSpPr txBox="1"/>
          <p:nvPr/>
        </p:nvSpPr>
        <p:spPr>
          <a:xfrm>
            <a:off x="3452566" y="2511038"/>
            <a:ext cx="723162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2,000 </a:t>
            </a:r>
            <a:r>
              <a:rPr lang="fr-FR" dirty="0" err="1"/>
              <a:t>regular</a:t>
            </a:r>
            <a:r>
              <a:rPr lang="fr-FR" dirty="0"/>
              <a:t> fundus images (500 patients).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56B60-FA75-4853-90CF-BD59C1AB8650}"/>
              </a:ext>
            </a:extLst>
          </p:cNvPr>
          <p:cNvSpPr txBox="1"/>
          <p:nvPr/>
        </p:nvSpPr>
        <p:spPr>
          <a:xfrm>
            <a:off x="3452566" y="2863516"/>
            <a:ext cx="723162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256 UWF </a:t>
            </a:r>
            <a:r>
              <a:rPr lang="fr-FR" dirty="0" err="1"/>
              <a:t>retinal</a:t>
            </a:r>
            <a:r>
              <a:rPr lang="fr-FR" dirty="0"/>
              <a:t> images (128 patients).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2A3BA5-7CD2-4D5A-A988-C690978EADBE}"/>
              </a:ext>
            </a:extLst>
          </p:cNvPr>
          <p:cNvSpPr txBox="1"/>
          <p:nvPr/>
        </p:nvSpPr>
        <p:spPr>
          <a:xfrm>
            <a:off x="3202858" y="3948704"/>
            <a:ext cx="2165555" cy="309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Diagnostic Labels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74BC48-0198-4C55-B54D-E0BFBF011305}"/>
              </a:ext>
            </a:extLst>
          </p:cNvPr>
          <p:cNvSpPr txBox="1"/>
          <p:nvPr/>
        </p:nvSpPr>
        <p:spPr>
          <a:xfrm>
            <a:off x="3452566" y="4257145"/>
            <a:ext cx="3940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ICDR classification (Grades 0-4).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15E783-6C18-48A9-A1E1-3DE33AC2F409}"/>
              </a:ext>
            </a:extLst>
          </p:cNvPr>
          <p:cNvSpPr txBox="1"/>
          <p:nvPr/>
        </p:nvSpPr>
        <p:spPr>
          <a:xfrm>
            <a:off x="3202858" y="3305407"/>
            <a:ext cx="2165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For Challenge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E26B1B-3979-4434-81C6-07FADC279EF4}"/>
              </a:ext>
            </a:extLst>
          </p:cNvPr>
          <p:cNvSpPr txBox="1"/>
          <p:nvPr/>
        </p:nvSpPr>
        <p:spPr>
          <a:xfrm>
            <a:off x="3452566" y="3574589"/>
            <a:ext cx="5645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150 UWF-CFP images for training, 50 for validation.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41231A-53FF-41A4-889A-E0FE36D68E4F}"/>
              </a:ext>
            </a:extLst>
          </p:cNvPr>
          <p:cNvSpPr txBox="1"/>
          <p:nvPr/>
        </p:nvSpPr>
        <p:spPr>
          <a:xfrm>
            <a:off x="3202858" y="4632551"/>
            <a:ext cx="2165555" cy="309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Dataset Source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1567A7-4941-41C2-BB03-11BFB4C2458B}"/>
              </a:ext>
            </a:extLst>
          </p:cNvPr>
          <p:cNvSpPr txBox="1"/>
          <p:nvPr/>
        </p:nvSpPr>
        <p:spPr>
          <a:xfrm>
            <a:off x="3452566" y="4940992"/>
            <a:ext cx="39406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Diabetic screening projects from Shanghai.</a:t>
            </a:r>
          </a:p>
        </p:txBody>
      </p:sp>
    </p:spTree>
    <p:extLst>
      <p:ext uri="{BB962C8B-B14F-4D97-AF65-F5344CB8AC3E}">
        <p14:creationId xmlns:p14="http://schemas.microsoft.com/office/powerpoint/2010/main" val="67756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How to build a safe path to AI in Healthcare | CIO">
            <a:extLst>
              <a:ext uri="{FF2B5EF4-FFF2-40B4-BE49-F238E27FC236}">
                <a16:creationId xmlns:a16="http://schemas.microsoft.com/office/drawing/2014/main" id="{F971B284-F510-4731-8E7C-6D08F66A9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0" t="927" b="20857"/>
          <a:stretch>
            <a:fillRect/>
          </a:stretch>
        </p:blipFill>
        <p:spPr bwMode="auto">
          <a:xfrm rot="8992783">
            <a:off x="-852981" y="888709"/>
            <a:ext cx="1899002" cy="1443736"/>
          </a:xfrm>
          <a:custGeom>
            <a:avLst/>
            <a:gdLst>
              <a:gd name="connsiteX0" fmla="*/ 624453 w 1899002"/>
              <a:gd name="connsiteY0" fmla="*/ 0 h 1443736"/>
              <a:gd name="connsiteX1" fmla="*/ 677688 w 1899002"/>
              <a:gd name="connsiteY1" fmla="*/ 86834 h 1443736"/>
              <a:gd name="connsiteX2" fmla="*/ 1748412 w 1899002"/>
              <a:gd name="connsiteY2" fmla="*/ 722792 h 1443736"/>
              <a:gd name="connsiteX3" fmla="*/ 1899002 w 1899002"/>
              <a:gd name="connsiteY3" fmla="*/ 730328 h 1443736"/>
              <a:gd name="connsiteX4" fmla="*/ 1899002 w 1899002"/>
              <a:gd name="connsiteY4" fmla="*/ 1443736 h 1443736"/>
              <a:gd name="connsiteX5" fmla="*/ 0 w 1899002"/>
              <a:gd name="connsiteY5" fmla="*/ 357266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624453" y="0"/>
                </a:moveTo>
                <a:lnTo>
                  <a:pt x="677688" y="86834"/>
                </a:lnTo>
                <a:cubicBezTo>
                  <a:pt x="915902" y="436249"/>
                  <a:pt x="1302795" y="677947"/>
                  <a:pt x="1748412" y="722792"/>
                </a:cubicBezTo>
                <a:lnTo>
                  <a:pt x="1899002" y="730328"/>
                </a:lnTo>
                <a:lnTo>
                  <a:pt x="1899002" y="1443736"/>
                </a:lnTo>
                <a:cubicBezTo>
                  <a:pt x="1115598" y="1443736"/>
                  <a:pt x="391702" y="1029576"/>
                  <a:pt x="0" y="3572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kin-Like Computing Chip Examines Health Data With Brain-Mimicking AI |  OnlyMyHealth">
            <a:extLst>
              <a:ext uri="{FF2B5EF4-FFF2-40B4-BE49-F238E27FC236}">
                <a16:creationId xmlns:a16="http://schemas.microsoft.com/office/drawing/2014/main" id="{8EFD24BD-5F4D-4A50-8FEB-26D70C69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5" r="52266" b="4495"/>
          <a:stretch>
            <a:fillRect/>
          </a:stretch>
        </p:blipFill>
        <p:spPr bwMode="auto">
          <a:xfrm rot="8992783">
            <a:off x="1054794" y="1431255"/>
            <a:ext cx="918231" cy="2075262"/>
          </a:xfrm>
          <a:custGeom>
            <a:avLst/>
            <a:gdLst>
              <a:gd name="connsiteX0" fmla="*/ 245271 w 918231"/>
              <a:gd name="connsiteY0" fmla="*/ 0 h 2075262"/>
              <a:gd name="connsiteX1" fmla="*/ 464507 w 918231"/>
              <a:gd name="connsiteY1" fmla="*/ 0 h 2075262"/>
              <a:gd name="connsiteX2" fmla="*/ 918231 w 918231"/>
              <a:gd name="connsiteY2" fmla="*/ 259588 h 2075262"/>
              <a:gd name="connsiteX3" fmla="*/ 897690 w 918231"/>
              <a:gd name="connsiteY3" fmla="*/ 293093 h 2075262"/>
              <a:gd name="connsiteX4" fmla="*/ 719924 w 918231"/>
              <a:gd name="connsiteY4" fmla="*/ 988793 h 2075262"/>
              <a:gd name="connsiteX5" fmla="*/ 897690 w 918231"/>
              <a:gd name="connsiteY5" fmla="*/ 1684492 h 2075262"/>
              <a:gd name="connsiteX6" fmla="*/ 918230 w 918231"/>
              <a:gd name="connsiteY6" fmla="*/ 1717996 h 2075262"/>
              <a:gd name="connsiteX7" fmla="*/ 293777 w 918231"/>
              <a:gd name="connsiteY7" fmla="*/ 2075262 h 2075262"/>
              <a:gd name="connsiteX8" fmla="*/ 165250 w 918231"/>
              <a:gd name="connsiteY8" fmla="*/ 161141 h 207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8231" h="2075262">
                <a:moveTo>
                  <a:pt x="245271" y="0"/>
                </a:moveTo>
                <a:lnTo>
                  <a:pt x="464507" y="0"/>
                </a:lnTo>
                <a:lnTo>
                  <a:pt x="918231" y="259588"/>
                </a:lnTo>
                <a:lnTo>
                  <a:pt x="897690" y="293093"/>
                </a:lnTo>
                <a:cubicBezTo>
                  <a:pt x="784321" y="499899"/>
                  <a:pt x="719924" y="736894"/>
                  <a:pt x="719924" y="988793"/>
                </a:cubicBezTo>
                <a:cubicBezTo>
                  <a:pt x="719924" y="1240692"/>
                  <a:pt x="784321" y="1477686"/>
                  <a:pt x="897690" y="1684492"/>
                </a:cubicBezTo>
                <a:lnTo>
                  <a:pt x="918230" y="1717996"/>
                </a:lnTo>
                <a:lnTo>
                  <a:pt x="293777" y="2075262"/>
                </a:lnTo>
                <a:cubicBezTo>
                  <a:pt x="-48963" y="1486991"/>
                  <a:pt x="-91805" y="779274"/>
                  <a:pt x="165250" y="16114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I in Healthcare: How to use retinal images to prevent vision loss">
            <a:extLst>
              <a:ext uri="{FF2B5EF4-FFF2-40B4-BE49-F238E27FC236}">
                <a16:creationId xmlns:a16="http://schemas.microsoft.com/office/drawing/2014/main" id="{540B9F7C-BB39-4DED-B9A1-3532B1DCE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2471" r="2443" b="4823"/>
          <a:stretch>
            <a:fillRect/>
          </a:stretch>
        </p:blipFill>
        <p:spPr bwMode="auto">
          <a:xfrm rot="6312603">
            <a:off x="445758" y="3765122"/>
            <a:ext cx="2114326" cy="1144841"/>
          </a:xfrm>
          <a:custGeom>
            <a:avLst/>
            <a:gdLst>
              <a:gd name="connsiteX0" fmla="*/ 2114326 w 2114326"/>
              <a:gd name="connsiteY0" fmla="*/ 637483 h 1144841"/>
              <a:gd name="connsiteX1" fmla="*/ 1612785 w 2114326"/>
              <a:gd name="connsiteY1" fmla="*/ 1144841 h 1144841"/>
              <a:gd name="connsiteX2" fmla="*/ 1500392 w 2114326"/>
              <a:gd name="connsiteY2" fmla="*/ 1044332 h 1144841"/>
              <a:gd name="connsiteX3" fmla="*/ 291833 w 2114326"/>
              <a:gd name="connsiteY3" fmla="*/ 743869 h 1144841"/>
              <a:gd name="connsiteX4" fmla="*/ 192930 w 2114326"/>
              <a:gd name="connsiteY4" fmla="*/ 768198 h 1144841"/>
              <a:gd name="connsiteX5" fmla="*/ 0 w 2114326"/>
              <a:gd name="connsiteY5" fmla="*/ 75117 h 1144841"/>
              <a:gd name="connsiteX6" fmla="*/ 2114326 w 2114326"/>
              <a:gd name="connsiteY6" fmla="*/ 637483 h 114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4326" h="1144841">
                <a:moveTo>
                  <a:pt x="2114326" y="637483"/>
                </a:moveTo>
                <a:lnTo>
                  <a:pt x="1612785" y="1144841"/>
                </a:lnTo>
                <a:lnTo>
                  <a:pt x="1500392" y="1044332"/>
                </a:lnTo>
                <a:cubicBezTo>
                  <a:pt x="1151954" y="762949"/>
                  <a:pt x="706889" y="662845"/>
                  <a:pt x="291833" y="743869"/>
                </a:cubicBezTo>
                <a:lnTo>
                  <a:pt x="192930" y="768198"/>
                </a:lnTo>
                <a:lnTo>
                  <a:pt x="0" y="75117"/>
                </a:lnTo>
                <a:cubicBezTo>
                  <a:pt x="751214" y="-127636"/>
                  <a:pt x="1557191" y="86736"/>
                  <a:pt x="2114326" y="6374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What is Artificial Intelligence (AI) and Why People Should Learn About it -  UCF Business Incubation Program - University of Central Florida">
            <a:extLst>
              <a:ext uri="{FF2B5EF4-FFF2-40B4-BE49-F238E27FC236}">
                <a16:creationId xmlns:a16="http://schemas.microsoft.com/office/drawing/2014/main" id="{272710F2-65FF-469B-9E94-59D449EB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3" b="23821"/>
          <a:stretch>
            <a:fillRect/>
          </a:stretch>
        </p:blipFill>
        <p:spPr bwMode="auto">
          <a:xfrm rot="14392783">
            <a:off x="-2643757" y="3857605"/>
            <a:ext cx="2138515" cy="918230"/>
          </a:xfrm>
          <a:custGeom>
            <a:avLst/>
            <a:gdLst>
              <a:gd name="connsiteX0" fmla="*/ 0 w 2138515"/>
              <a:gd name="connsiteY0" fmla="*/ 324438 h 918230"/>
              <a:gd name="connsiteX1" fmla="*/ 0 w 2138515"/>
              <a:gd name="connsiteY1" fmla="*/ 284329 h 918230"/>
              <a:gd name="connsiteX2" fmla="*/ 110269 w 2138515"/>
              <a:gd name="connsiteY2" fmla="*/ 224924 h 918230"/>
              <a:gd name="connsiteX3" fmla="*/ 2027590 w 2138515"/>
              <a:gd name="connsiteY3" fmla="*/ 224924 h 918230"/>
              <a:gd name="connsiteX4" fmla="*/ 2138515 w 2138515"/>
              <a:gd name="connsiteY4" fmla="*/ 284682 h 918230"/>
              <a:gd name="connsiteX5" fmla="*/ 2138515 w 2138515"/>
              <a:gd name="connsiteY5" fmla="*/ 323291 h 918230"/>
              <a:gd name="connsiteX6" fmla="*/ 1798134 w 2138515"/>
              <a:gd name="connsiteY6" fmla="*/ 918229 h 918230"/>
              <a:gd name="connsiteX7" fmla="*/ 1764630 w 2138515"/>
              <a:gd name="connsiteY7" fmla="*/ 897688 h 918230"/>
              <a:gd name="connsiteX8" fmla="*/ 1068931 w 2138515"/>
              <a:gd name="connsiteY8" fmla="*/ 719923 h 918230"/>
              <a:gd name="connsiteX9" fmla="*/ 373231 w 2138515"/>
              <a:gd name="connsiteY9" fmla="*/ 897688 h 918230"/>
              <a:gd name="connsiteX10" fmla="*/ 339725 w 2138515"/>
              <a:gd name="connsiteY10" fmla="*/ 918230 h 91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38515" h="918230">
                <a:moveTo>
                  <a:pt x="0" y="324438"/>
                </a:moveTo>
                <a:lnTo>
                  <a:pt x="0" y="284329"/>
                </a:lnTo>
                <a:lnTo>
                  <a:pt x="110269" y="224924"/>
                </a:lnTo>
                <a:cubicBezTo>
                  <a:pt x="714538" y="-74974"/>
                  <a:pt x="1423321" y="-74974"/>
                  <a:pt x="2027590" y="224924"/>
                </a:cubicBezTo>
                <a:lnTo>
                  <a:pt x="2138515" y="284682"/>
                </a:lnTo>
                <a:lnTo>
                  <a:pt x="2138515" y="323291"/>
                </a:lnTo>
                <a:lnTo>
                  <a:pt x="1798134" y="918229"/>
                </a:lnTo>
                <a:lnTo>
                  <a:pt x="1764630" y="897688"/>
                </a:lnTo>
                <a:cubicBezTo>
                  <a:pt x="1557824" y="784320"/>
                  <a:pt x="1320830" y="719923"/>
                  <a:pt x="1068931" y="719923"/>
                </a:cubicBezTo>
                <a:cubicBezTo>
                  <a:pt x="817032" y="719923"/>
                  <a:pt x="580037" y="784320"/>
                  <a:pt x="373231" y="897688"/>
                </a:cubicBezTo>
                <a:lnTo>
                  <a:pt x="339725" y="9182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rtificial intelligence in eyecare: how do we ensure new technologies truly  benefit our patients? | Eye News">
            <a:extLst>
              <a:ext uri="{FF2B5EF4-FFF2-40B4-BE49-F238E27FC236}">
                <a16:creationId xmlns:a16="http://schemas.microsoft.com/office/drawing/2014/main" id="{D79141F6-D50B-4113-B1F6-451190CC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8644" b="23102"/>
          <a:stretch>
            <a:fillRect/>
          </a:stretch>
        </p:blipFill>
        <p:spPr bwMode="auto">
          <a:xfrm rot="8992783">
            <a:off x="-2557788" y="1877758"/>
            <a:ext cx="1899002" cy="1443736"/>
          </a:xfrm>
          <a:custGeom>
            <a:avLst/>
            <a:gdLst>
              <a:gd name="connsiteX0" fmla="*/ 1274551 w 1899002"/>
              <a:gd name="connsiteY0" fmla="*/ 0 h 1443736"/>
              <a:gd name="connsiteX1" fmla="*/ 1899002 w 1899002"/>
              <a:gd name="connsiteY1" fmla="*/ 357266 h 1443736"/>
              <a:gd name="connsiteX2" fmla="*/ 0 w 1899002"/>
              <a:gd name="connsiteY2" fmla="*/ 1443736 h 1443736"/>
              <a:gd name="connsiteX3" fmla="*/ 0 w 1899002"/>
              <a:gd name="connsiteY3" fmla="*/ 730328 h 1443736"/>
              <a:gd name="connsiteX4" fmla="*/ 1 w 1899002"/>
              <a:gd name="connsiteY4" fmla="*/ 730328 h 1443736"/>
              <a:gd name="connsiteX5" fmla="*/ 1221316 w 1899002"/>
              <a:gd name="connsiteY5" fmla="*/ 86834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1274551" y="0"/>
                </a:moveTo>
                <a:lnTo>
                  <a:pt x="1899002" y="357266"/>
                </a:lnTo>
                <a:cubicBezTo>
                  <a:pt x="1507300" y="1029576"/>
                  <a:pt x="783404" y="1443736"/>
                  <a:pt x="0" y="1443736"/>
                </a:cubicBezTo>
                <a:lnTo>
                  <a:pt x="0" y="730328"/>
                </a:lnTo>
                <a:lnTo>
                  <a:pt x="1" y="730328"/>
                </a:lnTo>
                <a:cubicBezTo>
                  <a:pt x="508398" y="730328"/>
                  <a:pt x="956634" y="475072"/>
                  <a:pt x="1221316" y="8683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Groundbreaking AI Technology Uses People's Eye Movements to Predict Their  Decisions | Smith School">
            <a:extLst>
              <a:ext uri="{FF2B5EF4-FFF2-40B4-BE49-F238E27FC236}">
                <a16:creationId xmlns:a16="http://schemas.microsoft.com/office/drawing/2014/main" id="{105345CA-75C0-41CE-B846-9D17F0A5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r="5690"/>
          <a:stretch>
            <a:fillRect/>
          </a:stretch>
        </p:blipFill>
        <p:spPr bwMode="auto">
          <a:xfrm rot="8992783">
            <a:off x="-1032477" y="4506912"/>
            <a:ext cx="1899002" cy="1443736"/>
          </a:xfrm>
          <a:custGeom>
            <a:avLst/>
            <a:gdLst>
              <a:gd name="connsiteX0" fmla="*/ 0 w 1899002"/>
              <a:gd name="connsiteY0" fmla="*/ 0 h 1443736"/>
              <a:gd name="connsiteX1" fmla="*/ 1899002 w 1899002"/>
              <a:gd name="connsiteY1" fmla="*/ 1086470 h 1443736"/>
              <a:gd name="connsiteX2" fmla="*/ 1274550 w 1899002"/>
              <a:gd name="connsiteY2" fmla="*/ 1443736 h 1443736"/>
              <a:gd name="connsiteX3" fmla="*/ 1221316 w 1899002"/>
              <a:gd name="connsiteY3" fmla="*/ 1356904 h 1443736"/>
              <a:gd name="connsiteX4" fmla="*/ 1 w 1899002"/>
              <a:gd name="connsiteY4" fmla="*/ 713411 h 1443736"/>
              <a:gd name="connsiteX5" fmla="*/ 0 w 1899002"/>
              <a:gd name="connsiteY5" fmla="*/ 713411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0" y="0"/>
                </a:moveTo>
                <a:cubicBezTo>
                  <a:pt x="783404" y="0"/>
                  <a:pt x="1507301" y="414161"/>
                  <a:pt x="1899002" y="1086470"/>
                </a:cubicBezTo>
                <a:lnTo>
                  <a:pt x="1274550" y="1443736"/>
                </a:lnTo>
                <a:lnTo>
                  <a:pt x="1221316" y="1356904"/>
                </a:lnTo>
                <a:cubicBezTo>
                  <a:pt x="956634" y="968667"/>
                  <a:pt x="508398" y="713411"/>
                  <a:pt x="1" y="713411"/>
                </a:cubicBezTo>
                <a:lnTo>
                  <a:pt x="0" y="7134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FD5A9-FE72-4518-A9AF-80D46F9383D4}"/>
              </a:ext>
            </a:extLst>
          </p:cNvPr>
          <p:cNvSpPr txBox="1"/>
          <p:nvPr/>
        </p:nvSpPr>
        <p:spPr>
          <a:xfrm>
            <a:off x="-32392" y="3051292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2B45F9-9D51-41E0-92BB-B8821A113E81}"/>
              </a:ext>
            </a:extLst>
          </p:cNvPr>
          <p:cNvGrpSpPr/>
          <p:nvPr/>
        </p:nvGrpSpPr>
        <p:grpSpPr>
          <a:xfrm>
            <a:off x="799599" y="1314497"/>
            <a:ext cx="8212727" cy="792875"/>
            <a:chOff x="799599" y="1314497"/>
            <a:chExt cx="8212727" cy="7928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053F413-0B19-400B-AB0D-17EA8549E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599" y="1318565"/>
              <a:ext cx="445815" cy="78880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83CCFC-8A80-4B9E-B650-D6DFFCE58656}"/>
                </a:ext>
              </a:extLst>
            </p:cNvPr>
            <p:cNvCxnSpPr>
              <a:cxnSpLocks/>
            </p:cNvCxnSpPr>
            <p:nvPr/>
          </p:nvCxnSpPr>
          <p:spPr>
            <a:xfrm>
              <a:off x="1245414" y="1314497"/>
              <a:ext cx="7766912" cy="4068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222A3F-217D-41AF-869A-77006404F93F}"/>
              </a:ext>
            </a:extLst>
          </p:cNvPr>
          <p:cNvSpPr txBox="1"/>
          <p:nvPr/>
        </p:nvSpPr>
        <p:spPr>
          <a:xfrm>
            <a:off x="6262855" y="534593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02. Dataset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2AC6E-4898-40F7-B290-7E398FD3BE15}"/>
              </a:ext>
            </a:extLst>
          </p:cNvPr>
          <p:cNvSpPr txBox="1"/>
          <p:nvPr/>
        </p:nvSpPr>
        <p:spPr>
          <a:xfrm>
            <a:off x="2685722" y="1478885"/>
            <a:ext cx="7231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Datasets for Evaluation</a:t>
            </a:r>
            <a:endParaRPr lang="en-US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ED3DD1-ED40-4C48-9EE4-8DB71927D3B8}"/>
              </a:ext>
            </a:extLst>
          </p:cNvPr>
          <p:cNvSpPr txBox="1"/>
          <p:nvPr/>
        </p:nvSpPr>
        <p:spPr>
          <a:xfrm>
            <a:off x="2878393" y="1848217"/>
            <a:ext cx="7231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EviRed Real Dataset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991586-CCCA-494D-B9D2-CF50C57862AE}"/>
              </a:ext>
            </a:extLst>
          </p:cNvPr>
          <p:cNvSpPr txBox="1"/>
          <p:nvPr/>
        </p:nvSpPr>
        <p:spPr>
          <a:xfrm>
            <a:off x="3202858" y="2159398"/>
            <a:ext cx="7231626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1600" b="1" dirty="0"/>
              <a:t>French </a:t>
            </a:r>
            <a:r>
              <a:rPr lang="fr-FR" sz="1600" b="1" dirty="0" err="1"/>
              <a:t>Hospitals</a:t>
            </a:r>
            <a:r>
              <a:rPr lang="fr-FR" sz="1600" b="1" dirty="0"/>
              <a:t> Data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F3EEAA-5F49-4C11-908F-3121EB51D9D7}"/>
              </a:ext>
            </a:extLst>
          </p:cNvPr>
          <p:cNvSpPr txBox="1"/>
          <p:nvPr/>
        </p:nvSpPr>
        <p:spPr>
          <a:xfrm>
            <a:off x="3447648" y="2466835"/>
            <a:ext cx="723162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From the EviRed project (14 hospitals).</a:t>
            </a:r>
            <a:endParaRPr lang="fr-F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2A3BA5-7CD2-4D5A-A988-C690978EADBE}"/>
              </a:ext>
            </a:extLst>
          </p:cNvPr>
          <p:cNvSpPr txBox="1"/>
          <p:nvPr/>
        </p:nvSpPr>
        <p:spPr>
          <a:xfrm>
            <a:off x="3202858" y="3513809"/>
            <a:ext cx="2165555" cy="309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Diagnostic Labels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74BC48-0198-4C55-B54D-E0BFBF011305}"/>
              </a:ext>
            </a:extLst>
          </p:cNvPr>
          <p:cNvSpPr txBox="1"/>
          <p:nvPr/>
        </p:nvSpPr>
        <p:spPr>
          <a:xfrm>
            <a:off x="3452566" y="3822250"/>
            <a:ext cx="3538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ICDR classification (Grades 0-4).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15E783-6C18-48A9-A1E1-3DE33AC2F409}"/>
              </a:ext>
            </a:extLst>
          </p:cNvPr>
          <p:cNvSpPr txBox="1"/>
          <p:nvPr/>
        </p:nvSpPr>
        <p:spPr>
          <a:xfrm>
            <a:off x="3202857" y="2852738"/>
            <a:ext cx="36207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Independent Out-of-Domain Dataset</a:t>
            </a:r>
            <a:r>
              <a:rPr lang="en-US" dirty="0"/>
              <a:t>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E26B1B-3979-4434-81C6-07FADC279EF4}"/>
              </a:ext>
            </a:extLst>
          </p:cNvPr>
          <p:cNvSpPr txBox="1"/>
          <p:nvPr/>
        </p:nvSpPr>
        <p:spPr>
          <a:xfrm>
            <a:off x="3452566" y="3139693"/>
            <a:ext cx="455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From Algeria for evaluation.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53198C-3151-41F4-8389-C958868CA05C}"/>
              </a:ext>
            </a:extLst>
          </p:cNvPr>
          <p:cNvSpPr txBox="1"/>
          <p:nvPr/>
        </p:nvSpPr>
        <p:spPr>
          <a:xfrm>
            <a:off x="3202858" y="4197656"/>
            <a:ext cx="2165555" cy="309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Dataset Source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1FFCDB-A11C-4EE3-AAAA-37DDD1E672E0}"/>
              </a:ext>
            </a:extLst>
          </p:cNvPr>
          <p:cNvSpPr txBox="1"/>
          <p:nvPr/>
        </p:nvSpPr>
        <p:spPr>
          <a:xfrm>
            <a:off x="3452566" y="4506097"/>
            <a:ext cx="3940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Data collected from French hospitals.</a:t>
            </a:r>
          </a:p>
        </p:txBody>
      </p:sp>
    </p:spTree>
    <p:extLst>
      <p:ext uri="{BB962C8B-B14F-4D97-AF65-F5344CB8AC3E}">
        <p14:creationId xmlns:p14="http://schemas.microsoft.com/office/powerpoint/2010/main" val="3509032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How to build a safe path to AI in Healthcare | CIO">
            <a:extLst>
              <a:ext uri="{FF2B5EF4-FFF2-40B4-BE49-F238E27FC236}">
                <a16:creationId xmlns:a16="http://schemas.microsoft.com/office/drawing/2014/main" id="{F971B284-F510-4731-8E7C-6D08F66A9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0" t="927" b="20857"/>
          <a:stretch>
            <a:fillRect/>
          </a:stretch>
        </p:blipFill>
        <p:spPr bwMode="auto">
          <a:xfrm rot="8992783">
            <a:off x="-852981" y="888709"/>
            <a:ext cx="1899002" cy="1443736"/>
          </a:xfrm>
          <a:custGeom>
            <a:avLst/>
            <a:gdLst>
              <a:gd name="connsiteX0" fmla="*/ 624453 w 1899002"/>
              <a:gd name="connsiteY0" fmla="*/ 0 h 1443736"/>
              <a:gd name="connsiteX1" fmla="*/ 677688 w 1899002"/>
              <a:gd name="connsiteY1" fmla="*/ 86834 h 1443736"/>
              <a:gd name="connsiteX2" fmla="*/ 1748412 w 1899002"/>
              <a:gd name="connsiteY2" fmla="*/ 722792 h 1443736"/>
              <a:gd name="connsiteX3" fmla="*/ 1899002 w 1899002"/>
              <a:gd name="connsiteY3" fmla="*/ 730328 h 1443736"/>
              <a:gd name="connsiteX4" fmla="*/ 1899002 w 1899002"/>
              <a:gd name="connsiteY4" fmla="*/ 1443736 h 1443736"/>
              <a:gd name="connsiteX5" fmla="*/ 0 w 1899002"/>
              <a:gd name="connsiteY5" fmla="*/ 357266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624453" y="0"/>
                </a:moveTo>
                <a:lnTo>
                  <a:pt x="677688" y="86834"/>
                </a:lnTo>
                <a:cubicBezTo>
                  <a:pt x="915902" y="436249"/>
                  <a:pt x="1302795" y="677947"/>
                  <a:pt x="1748412" y="722792"/>
                </a:cubicBezTo>
                <a:lnTo>
                  <a:pt x="1899002" y="730328"/>
                </a:lnTo>
                <a:lnTo>
                  <a:pt x="1899002" y="1443736"/>
                </a:lnTo>
                <a:cubicBezTo>
                  <a:pt x="1115598" y="1443736"/>
                  <a:pt x="391702" y="1029576"/>
                  <a:pt x="0" y="3572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kin-Like Computing Chip Examines Health Data With Brain-Mimicking AI |  OnlyMyHealth">
            <a:extLst>
              <a:ext uri="{FF2B5EF4-FFF2-40B4-BE49-F238E27FC236}">
                <a16:creationId xmlns:a16="http://schemas.microsoft.com/office/drawing/2014/main" id="{8EFD24BD-5F4D-4A50-8FEB-26D70C69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5" r="52266" b="4495"/>
          <a:stretch>
            <a:fillRect/>
          </a:stretch>
        </p:blipFill>
        <p:spPr bwMode="auto">
          <a:xfrm rot="8992783">
            <a:off x="1054794" y="1431255"/>
            <a:ext cx="918231" cy="2075262"/>
          </a:xfrm>
          <a:custGeom>
            <a:avLst/>
            <a:gdLst>
              <a:gd name="connsiteX0" fmla="*/ 245271 w 918231"/>
              <a:gd name="connsiteY0" fmla="*/ 0 h 2075262"/>
              <a:gd name="connsiteX1" fmla="*/ 464507 w 918231"/>
              <a:gd name="connsiteY1" fmla="*/ 0 h 2075262"/>
              <a:gd name="connsiteX2" fmla="*/ 918231 w 918231"/>
              <a:gd name="connsiteY2" fmla="*/ 259588 h 2075262"/>
              <a:gd name="connsiteX3" fmla="*/ 897690 w 918231"/>
              <a:gd name="connsiteY3" fmla="*/ 293093 h 2075262"/>
              <a:gd name="connsiteX4" fmla="*/ 719924 w 918231"/>
              <a:gd name="connsiteY4" fmla="*/ 988793 h 2075262"/>
              <a:gd name="connsiteX5" fmla="*/ 897690 w 918231"/>
              <a:gd name="connsiteY5" fmla="*/ 1684492 h 2075262"/>
              <a:gd name="connsiteX6" fmla="*/ 918230 w 918231"/>
              <a:gd name="connsiteY6" fmla="*/ 1717996 h 2075262"/>
              <a:gd name="connsiteX7" fmla="*/ 293777 w 918231"/>
              <a:gd name="connsiteY7" fmla="*/ 2075262 h 2075262"/>
              <a:gd name="connsiteX8" fmla="*/ 165250 w 918231"/>
              <a:gd name="connsiteY8" fmla="*/ 161141 h 207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8231" h="2075262">
                <a:moveTo>
                  <a:pt x="245271" y="0"/>
                </a:moveTo>
                <a:lnTo>
                  <a:pt x="464507" y="0"/>
                </a:lnTo>
                <a:lnTo>
                  <a:pt x="918231" y="259588"/>
                </a:lnTo>
                <a:lnTo>
                  <a:pt x="897690" y="293093"/>
                </a:lnTo>
                <a:cubicBezTo>
                  <a:pt x="784321" y="499899"/>
                  <a:pt x="719924" y="736894"/>
                  <a:pt x="719924" y="988793"/>
                </a:cubicBezTo>
                <a:cubicBezTo>
                  <a:pt x="719924" y="1240692"/>
                  <a:pt x="784321" y="1477686"/>
                  <a:pt x="897690" y="1684492"/>
                </a:cubicBezTo>
                <a:lnTo>
                  <a:pt x="918230" y="1717996"/>
                </a:lnTo>
                <a:lnTo>
                  <a:pt x="293777" y="2075262"/>
                </a:lnTo>
                <a:cubicBezTo>
                  <a:pt x="-48963" y="1486991"/>
                  <a:pt x="-91805" y="779274"/>
                  <a:pt x="165250" y="16114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I in Healthcare: How to use retinal images to prevent vision loss">
            <a:extLst>
              <a:ext uri="{FF2B5EF4-FFF2-40B4-BE49-F238E27FC236}">
                <a16:creationId xmlns:a16="http://schemas.microsoft.com/office/drawing/2014/main" id="{540B9F7C-BB39-4DED-B9A1-3532B1DCE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2471" r="2443" b="4823"/>
          <a:stretch>
            <a:fillRect/>
          </a:stretch>
        </p:blipFill>
        <p:spPr bwMode="auto">
          <a:xfrm rot="6312603">
            <a:off x="445758" y="3765122"/>
            <a:ext cx="2114326" cy="1144841"/>
          </a:xfrm>
          <a:custGeom>
            <a:avLst/>
            <a:gdLst>
              <a:gd name="connsiteX0" fmla="*/ 2114326 w 2114326"/>
              <a:gd name="connsiteY0" fmla="*/ 637483 h 1144841"/>
              <a:gd name="connsiteX1" fmla="*/ 1612785 w 2114326"/>
              <a:gd name="connsiteY1" fmla="*/ 1144841 h 1144841"/>
              <a:gd name="connsiteX2" fmla="*/ 1500392 w 2114326"/>
              <a:gd name="connsiteY2" fmla="*/ 1044332 h 1144841"/>
              <a:gd name="connsiteX3" fmla="*/ 291833 w 2114326"/>
              <a:gd name="connsiteY3" fmla="*/ 743869 h 1144841"/>
              <a:gd name="connsiteX4" fmla="*/ 192930 w 2114326"/>
              <a:gd name="connsiteY4" fmla="*/ 768198 h 1144841"/>
              <a:gd name="connsiteX5" fmla="*/ 0 w 2114326"/>
              <a:gd name="connsiteY5" fmla="*/ 75117 h 1144841"/>
              <a:gd name="connsiteX6" fmla="*/ 2114326 w 2114326"/>
              <a:gd name="connsiteY6" fmla="*/ 637483 h 114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4326" h="1144841">
                <a:moveTo>
                  <a:pt x="2114326" y="637483"/>
                </a:moveTo>
                <a:lnTo>
                  <a:pt x="1612785" y="1144841"/>
                </a:lnTo>
                <a:lnTo>
                  <a:pt x="1500392" y="1044332"/>
                </a:lnTo>
                <a:cubicBezTo>
                  <a:pt x="1151954" y="762949"/>
                  <a:pt x="706889" y="662845"/>
                  <a:pt x="291833" y="743869"/>
                </a:cubicBezTo>
                <a:lnTo>
                  <a:pt x="192930" y="768198"/>
                </a:lnTo>
                <a:lnTo>
                  <a:pt x="0" y="75117"/>
                </a:lnTo>
                <a:cubicBezTo>
                  <a:pt x="751214" y="-127636"/>
                  <a:pt x="1557191" y="86736"/>
                  <a:pt x="2114326" y="6374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What is Artificial Intelligence (AI) and Why People Should Learn About it -  UCF Business Incubation Program - University of Central Florida">
            <a:extLst>
              <a:ext uri="{FF2B5EF4-FFF2-40B4-BE49-F238E27FC236}">
                <a16:creationId xmlns:a16="http://schemas.microsoft.com/office/drawing/2014/main" id="{272710F2-65FF-469B-9E94-59D449EB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3" b="23821"/>
          <a:stretch>
            <a:fillRect/>
          </a:stretch>
        </p:blipFill>
        <p:spPr bwMode="auto">
          <a:xfrm rot="14392783">
            <a:off x="-2643757" y="3857605"/>
            <a:ext cx="2138515" cy="918230"/>
          </a:xfrm>
          <a:custGeom>
            <a:avLst/>
            <a:gdLst>
              <a:gd name="connsiteX0" fmla="*/ 0 w 2138515"/>
              <a:gd name="connsiteY0" fmla="*/ 324438 h 918230"/>
              <a:gd name="connsiteX1" fmla="*/ 0 w 2138515"/>
              <a:gd name="connsiteY1" fmla="*/ 284329 h 918230"/>
              <a:gd name="connsiteX2" fmla="*/ 110269 w 2138515"/>
              <a:gd name="connsiteY2" fmla="*/ 224924 h 918230"/>
              <a:gd name="connsiteX3" fmla="*/ 2027590 w 2138515"/>
              <a:gd name="connsiteY3" fmla="*/ 224924 h 918230"/>
              <a:gd name="connsiteX4" fmla="*/ 2138515 w 2138515"/>
              <a:gd name="connsiteY4" fmla="*/ 284682 h 918230"/>
              <a:gd name="connsiteX5" fmla="*/ 2138515 w 2138515"/>
              <a:gd name="connsiteY5" fmla="*/ 323291 h 918230"/>
              <a:gd name="connsiteX6" fmla="*/ 1798134 w 2138515"/>
              <a:gd name="connsiteY6" fmla="*/ 918229 h 918230"/>
              <a:gd name="connsiteX7" fmla="*/ 1764630 w 2138515"/>
              <a:gd name="connsiteY7" fmla="*/ 897688 h 918230"/>
              <a:gd name="connsiteX8" fmla="*/ 1068931 w 2138515"/>
              <a:gd name="connsiteY8" fmla="*/ 719923 h 918230"/>
              <a:gd name="connsiteX9" fmla="*/ 373231 w 2138515"/>
              <a:gd name="connsiteY9" fmla="*/ 897688 h 918230"/>
              <a:gd name="connsiteX10" fmla="*/ 339725 w 2138515"/>
              <a:gd name="connsiteY10" fmla="*/ 918230 h 91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38515" h="918230">
                <a:moveTo>
                  <a:pt x="0" y="324438"/>
                </a:moveTo>
                <a:lnTo>
                  <a:pt x="0" y="284329"/>
                </a:lnTo>
                <a:lnTo>
                  <a:pt x="110269" y="224924"/>
                </a:lnTo>
                <a:cubicBezTo>
                  <a:pt x="714538" y="-74974"/>
                  <a:pt x="1423321" y="-74974"/>
                  <a:pt x="2027590" y="224924"/>
                </a:cubicBezTo>
                <a:lnTo>
                  <a:pt x="2138515" y="284682"/>
                </a:lnTo>
                <a:lnTo>
                  <a:pt x="2138515" y="323291"/>
                </a:lnTo>
                <a:lnTo>
                  <a:pt x="1798134" y="918229"/>
                </a:lnTo>
                <a:lnTo>
                  <a:pt x="1764630" y="897688"/>
                </a:lnTo>
                <a:cubicBezTo>
                  <a:pt x="1557824" y="784320"/>
                  <a:pt x="1320830" y="719923"/>
                  <a:pt x="1068931" y="719923"/>
                </a:cubicBezTo>
                <a:cubicBezTo>
                  <a:pt x="817032" y="719923"/>
                  <a:pt x="580037" y="784320"/>
                  <a:pt x="373231" y="897688"/>
                </a:cubicBezTo>
                <a:lnTo>
                  <a:pt x="339725" y="9182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rtificial intelligence in eyecare: how do we ensure new technologies truly  benefit our patients? | Eye News">
            <a:extLst>
              <a:ext uri="{FF2B5EF4-FFF2-40B4-BE49-F238E27FC236}">
                <a16:creationId xmlns:a16="http://schemas.microsoft.com/office/drawing/2014/main" id="{D79141F6-D50B-4113-B1F6-451190CC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8644" b="23102"/>
          <a:stretch>
            <a:fillRect/>
          </a:stretch>
        </p:blipFill>
        <p:spPr bwMode="auto">
          <a:xfrm rot="8992783">
            <a:off x="-2557788" y="1877758"/>
            <a:ext cx="1899002" cy="1443736"/>
          </a:xfrm>
          <a:custGeom>
            <a:avLst/>
            <a:gdLst>
              <a:gd name="connsiteX0" fmla="*/ 1274551 w 1899002"/>
              <a:gd name="connsiteY0" fmla="*/ 0 h 1443736"/>
              <a:gd name="connsiteX1" fmla="*/ 1899002 w 1899002"/>
              <a:gd name="connsiteY1" fmla="*/ 357266 h 1443736"/>
              <a:gd name="connsiteX2" fmla="*/ 0 w 1899002"/>
              <a:gd name="connsiteY2" fmla="*/ 1443736 h 1443736"/>
              <a:gd name="connsiteX3" fmla="*/ 0 w 1899002"/>
              <a:gd name="connsiteY3" fmla="*/ 730328 h 1443736"/>
              <a:gd name="connsiteX4" fmla="*/ 1 w 1899002"/>
              <a:gd name="connsiteY4" fmla="*/ 730328 h 1443736"/>
              <a:gd name="connsiteX5" fmla="*/ 1221316 w 1899002"/>
              <a:gd name="connsiteY5" fmla="*/ 86834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1274551" y="0"/>
                </a:moveTo>
                <a:lnTo>
                  <a:pt x="1899002" y="357266"/>
                </a:lnTo>
                <a:cubicBezTo>
                  <a:pt x="1507300" y="1029576"/>
                  <a:pt x="783404" y="1443736"/>
                  <a:pt x="0" y="1443736"/>
                </a:cubicBezTo>
                <a:lnTo>
                  <a:pt x="0" y="730328"/>
                </a:lnTo>
                <a:lnTo>
                  <a:pt x="1" y="730328"/>
                </a:lnTo>
                <a:cubicBezTo>
                  <a:pt x="508398" y="730328"/>
                  <a:pt x="956634" y="475072"/>
                  <a:pt x="1221316" y="8683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Groundbreaking AI Technology Uses People's Eye Movements to Predict Their  Decisions | Smith School">
            <a:extLst>
              <a:ext uri="{FF2B5EF4-FFF2-40B4-BE49-F238E27FC236}">
                <a16:creationId xmlns:a16="http://schemas.microsoft.com/office/drawing/2014/main" id="{105345CA-75C0-41CE-B846-9D17F0A5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r="5690"/>
          <a:stretch>
            <a:fillRect/>
          </a:stretch>
        </p:blipFill>
        <p:spPr bwMode="auto">
          <a:xfrm rot="8992783">
            <a:off x="-1032477" y="4506912"/>
            <a:ext cx="1899002" cy="1443736"/>
          </a:xfrm>
          <a:custGeom>
            <a:avLst/>
            <a:gdLst>
              <a:gd name="connsiteX0" fmla="*/ 0 w 1899002"/>
              <a:gd name="connsiteY0" fmla="*/ 0 h 1443736"/>
              <a:gd name="connsiteX1" fmla="*/ 1899002 w 1899002"/>
              <a:gd name="connsiteY1" fmla="*/ 1086470 h 1443736"/>
              <a:gd name="connsiteX2" fmla="*/ 1274550 w 1899002"/>
              <a:gd name="connsiteY2" fmla="*/ 1443736 h 1443736"/>
              <a:gd name="connsiteX3" fmla="*/ 1221316 w 1899002"/>
              <a:gd name="connsiteY3" fmla="*/ 1356904 h 1443736"/>
              <a:gd name="connsiteX4" fmla="*/ 1 w 1899002"/>
              <a:gd name="connsiteY4" fmla="*/ 713411 h 1443736"/>
              <a:gd name="connsiteX5" fmla="*/ 0 w 1899002"/>
              <a:gd name="connsiteY5" fmla="*/ 713411 h 14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002" h="1443736">
                <a:moveTo>
                  <a:pt x="0" y="0"/>
                </a:moveTo>
                <a:cubicBezTo>
                  <a:pt x="783404" y="0"/>
                  <a:pt x="1507301" y="414161"/>
                  <a:pt x="1899002" y="1086470"/>
                </a:cubicBezTo>
                <a:lnTo>
                  <a:pt x="1274550" y="1443736"/>
                </a:lnTo>
                <a:lnTo>
                  <a:pt x="1221316" y="1356904"/>
                </a:lnTo>
                <a:cubicBezTo>
                  <a:pt x="956634" y="968667"/>
                  <a:pt x="508398" y="713411"/>
                  <a:pt x="1" y="713411"/>
                </a:cubicBezTo>
                <a:lnTo>
                  <a:pt x="0" y="7134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FD5A9-FE72-4518-A9AF-80D46F9383D4}"/>
              </a:ext>
            </a:extLst>
          </p:cNvPr>
          <p:cNvSpPr txBox="1"/>
          <p:nvPr/>
        </p:nvSpPr>
        <p:spPr>
          <a:xfrm>
            <a:off x="-32392" y="3051292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2B45F9-9D51-41E0-92BB-B8821A113E81}"/>
              </a:ext>
            </a:extLst>
          </p:cNvPr>
          <p:cNvGrpSpPr/>
          <p:nvPr/>
        </p:nvGrpSpPr>
        <p:grpSpPr>
          <a:xfrm>
            <a:off x="799599" y="1314497"/>
            <a:ext cx="8212727" cy="792875"/>
            <a:chOff x="799599" y="1314497"/>
            <a:chExt cx="8212727" cy="7928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053F413-0B19-400B-AB0D-17EA8549E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599" y="1318565"/>
              <a:ext cx="445815" cy="78880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83CCFC-8A80-4B9E-B650-D6DFFCE58656}"/>
                </a:ext>
              </a:extLst>
            </p:cNvPr>
            <p:cNvCxnSpPr>
              <a:cxnSpLocks/>
            </p:cNvCxnSpPr>
            <p:nvPr/>
          </p:nvCxnSpPr>
          <p:spPr>
            <a:xfrm>
              <a:off x="1245414" y="1314497"/>
              <a:ext cx="7766912" cy="4068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222A3F-217D-41AF-869A-77006404F93F}"/>
              </a:ext>
            </a:extLst>
          </p:cNvPr>
          <p:cNvSpPr txBox="1"/>
          <p:nvPr/>
        </p:nvSpPr>
        <p:spPr>
          <a:xfrm>
            <a:off x="6262855" y="534593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04. Methods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2AC6E-4898-40F7-B290-7E398FD3BE15}"/>
              </a:ext>
            </a:extLst>
          </p:cNvPr>
          <p:cNvSpPr txBox="1"/>
          <p:nvPr/>
        </p:nvSpPr>
        <p:spPr>
          <a:xfrm>
            <a:off x="2685722" y="1478885"/>
            <a:ext cx="7231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First Submission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02D21F-630C-4C11-88E0-6F79DB9FD7AF}"/>
              </a:ext>
            </a:extLst>
          </p:cNvPr>
          <p:cNvSpPr txBox="1"/>
          <p:nvPr/>
        </p:nvSpPr>
        <p:spPr>
          <a:xfrm>
            <a:off x="2878393" y="1848217"/>
            <a:ext cx="7231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Model : </a:t>
            </a:r>
            <a:r>
              <a:rPr lang="en-US" sz="1600" dirty="0"/>
              <a:t>resnet101</a:t>
            </a:r>
          </a:p>
        </p:txBody>
      </p:sp>
      <p:pic>
        <p:nvPicPr>
          <p:cNvPr id="5124" name="Picture 4" descr="Original architecture of ResNet 101 deep learning model">
            <a:extLst>
              <a:ext uri="{FF2B5EF4-FFF2-40B4-BE49-F238E27FC236}">
                <a16:creationId xmlns:a16="http://schemas.microsoft.com/office/drawing/2014/main" id="{441B44A2-2194-4C5C-9DB9-79A65F955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33" y="2341679"/>
            <a:ext cx="809625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6DDEAC7-6EAB-4EF8-9A6B-09EE4F9924FF}"/>
              </a:ext>
            </a:extLst>
          </p:cNvPr>
          <p:cNvSpPr txBox="1"/>
          <p:nvPr/>
        </p:nvSpPr>
        <p:spPr>
          <a:xfrm>
            <a:off x="2878393" y="3789353"/>
            <a:ext cx="7231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Loss Function : </a:t>
            </a:r>
            <a:r>
              <a:rPr lang="en-US" sz="1600" dirty="0"/>
              <a:t>cross-entropy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C336160-77C5-4552-B395-65D956A98A19}"/>
                  </a:ext>
                </a:extLst>
              </p:cNvPr>
              <p:cNvSpPr txBox="1"/>
              <p:nvPr/>
            </p:nvSpPr>
            <p:spPr>
              <a:xfrm>
                <a:off x="2649860" y="4086733"/>
                <a:ext cx="7225990" cy="5156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= −</m:t>
                      </m:r>
                      <m:nary>
                        <m:naryPr>
                          <m:chr m:val="∑"/>
                          <m:limLoc m:val="subSup"/>
                          <m:grow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C336160-77C5-4552-B395-65D956A98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860" y="4086733"/>
                <a:ext cx="7225990" cy="515654"/>
              </a:xfrm>
              <a:prstGeom prst="rect">
                <a:avLst/>
              </a:prstGeom>
              <a:blipFill>
                <a:blip r:embed="rId10"/>
                <a:stretch>
                  <a:fillRect b="-1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1A714F4-7CEE-4BDA-B091-BB6568A2EE2C}"/>
              </a:ext>
            </a:extLst>
          </p:cNvPr>
          <p:cNvSpPr txBox="1"/>
          <p:nvPr/>
        </p:nvSpPr>
        <p:spPr>
          <a:xfrm>
            <a:off x="2878393" y="4616385"/>
            <a:ext cx="7231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Data: 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1C77D1-30A7-474B-94E6-4ED424B80940}"/>
              </a:ext>
            </a:extLst>
          </p:cNvPr>
          <p:cNvSpPr txBox="1"/>
          <p:nvPr/>
        </p:nvSpPr>
        <p:spPr>
          <a:xfrm>
            <a:off x="3198062" y="4968937"/>
            <a:ext cx="7231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154 </a:t>
            </a:r>
            <a:r>
              <a:rPr lang="en-US" sz="1600" dirty="0"/>
              <a:t>images for training </a:t>
            </a:r>
            <a:r>
              <a:rPr lang="en-US" sz="1600" b="1" dirty="0"/>
              <a:t>/ 50 </a:t>
            </a:r>
            <a:r>
              <a:rPr lang="en-US" sz="1600" dirty="0"/>
              <a:t>images for validation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E7666D-FD26-4BB6-B34C-0948266D085C}"/>
              </a:ext>
            </a:extLst>
          </p:cNvPr>
          <p:cNvSpPr txBox="1"/>
          <p:nvPr/>
        </p:nvSpPr>
        <p:spPr>
          <a:xfrm>
            <a:off x="2878393" y="5440922"/>
            <a:ext cx="7231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 Evaluation Metrics: F1 </a:t>
            </a:r>
            <a:r>
              <a:rPr lang="en-US" sz="1600" dirty="0"/>
              <a:t>score</a:t>
            </a:r>
            <a:r>
              <a:rPr lang="en-US" sz="1600" b="1" dirty="0"/>
              <a:t>, AUC, ECE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D398FC-D9F5-44AF-B8D9-E98515D29467}"/>
              </a:ext>
            </a:extLst>
          </p:cNvPr>
          <p:cNvSpPr txBox="1"/>
          <p:nvPr/>
        </p:nvSpPr>
        <p:spPr>
          <a:xfrm>
            <a:off x="4644069" y="5810420"/>
            <a:ext cx="3237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</a:t>
            </a:r>
            <a:r>
              <a:rPr lang="en-US" dirty="0"/>
              <a:t> = </a:t>
            </a:r>
            <a:r>
              <a:rPr lang="en-US" b="1" dirty="0"/>
              <a:t>AUC</a:t>
            </a:r>
            <a:r>
              <a:rPr lang="en-US" dirty="0"/>
              <a:t> + 0.5 × </a:t>
            </a:r>
            <a:r>
              <a:rPr lang="en-US" b="1" dirty="0"/>
              <a:t>F1</a:t>
            </a:r>
            <a:r>
              <a:rPr lang="en-US" dirty="0"/>
              <a:t> + 0.5 × (1 − </a:t>
            </a:r>
            <a:r>
              <a:rPr lang="en-US" b="1" dirty="0"/>
              <a:t>ECE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3933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661</Words>
  <Application>Microsoft Office PowerPoint</Application>
  <PresentationFormat>Widescreen</PresentationFormat>
  <Paragraphs>121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 AE</dc:creator>
  <cp:lastModifiedBy>BR AE</cp:lastModifiedBy>
  <cp:revision>2</cp:revision>
  <dcterms:created xsi:type="dcterms:W3CDTF">2024-10-05T21:58:25Z</dcterms:created>
  <dcterms:modified xsi:type="dcterms:W3CDTF">2024-10-06T17:44:54Z</dcterms:modified>
</cp:coreProperties>
</file>